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1"/>
  </p:sldMasterIdLst>
  <p:notesMasterIdLst>
    <p:notesMasterId r:id="rId10"/>
  </p:notesMasterIdLst>
  <p:sldIdLst>
    <p:sldId id="256" r:id="rId2"/>
    <p:sldId id="263" r:id="rId3"/>
    <p:sldId id="257" r:id="rId4"/>
    <p:sldId id="313" r:id="rId5"/>
    <p:sldId id="264" r:id="rId6"/>
    <p:sldId id="269" r:id="rId7"/>
    <p:sldId id="295" r:id="rId8"/>
    <p:sldId id="292" r:id="rId9"/>
  </p:sldIdLst>
  <p:sldSz cx="12192000" cy="6858000"/>
  <p:notesSz cx="6805613" cy="9944100"/>
  <p:custDataLst>
    <p:tags r:id="rId1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6" pos="3659" userDrawn="1">
          <p15:clr>
            <a:srgbClr val="A4A3A4"/>
          </p15:clr>
        </p15:guide>
        <p15:guide id="7" pos="4021" userDrawn="1">
          <p15:clr>
            <a:srgbClr val="A4A3A4"/>
          </p15:clr>
        </p15:guide>
        <p15:guide id="8" pos="5790" userDrawn="1">
          <p15:clr>
            <a:srgbClr val="A4A3A4"/>
          </p15:clr>
        </p15:guide>
        <p15:guide id="9" pos="7061" userDrawn="1">
          <p15:clr>
            <a:srgbClr val="A4A3A4"/>
          </p15:clr>
        </p15:guide>
        <p15:guide id="11" pos="619" userDrawn="1">
          <p15:clr>
            <a:srgbClr val="A4A3A4"/>
          </p15:clr>
        </p15:guide>
        <p15:guide id="13" orient="horz" pos="3974">
          <p15:clr>
            <a:srgbClr val="A4A3A4"/>
          </p15:clr>
        </p15:guide>
        <p15:guide id="15" orient="horz" pos="2341">
          <p15:clr>
            <a:srgbClr val="A4A3A4"/>
          </p15:clr>
        </p15:guide>
        <p15:guide id="19" orient="horz" pos="187">
          <p15:clr>
            <a:srgbClr val="A4A3A4"/>
          </p15:clr>
        </p15:guide>
        <p15:guide id="20" pos="189">
          <p15:clr>
            <a:srgbClr val="A4A3A4"/>
          </p15:clr>
        </p15:guide>
        <p15:guide id="21" pos="74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31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6" autoAdjust="0"/>
    <p:restoredTop sz="89950" autoAdjust="0"/>
  </p:normalViewPr>
  <p:slideViewPr>
    <p:cSldViewPr snapToObjects="1" showGuides="1">
      <p:cViewPr varScale="1">
        <p:scale>
          <a:sx n="131" d="100"/>
          <a:sy n="131" d="100"/>
        </p:scale>
        <p:origin x="384" y="184"/>
      </p:cViewPr>
      <p:guideLst>
        <p:guide pos="3840"/>
        <p:guide orient="horz" pos="709"/>
        <p:guide pos="3659"/>
        <p:guide pos="4021"/>
        <p:guide pos="5790"/>
        <p:guide pos="7061"/>
        <p:guide pos="619"/>
        <p:guide orient="horz" pos="3974"/>
        <p:guide orient="horz" pos="2341"/>
        <p:guide orient="horz" pos="187"/>
        <p:guide pos="189"/>
        <p:guide pos="7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336"/>
    </p:cViewPr>
  </p:sorterViewPr>
  <p:notesViewPr>
    <p:cSldViewPr snapToObjects="1" showGuides="1">
      <p:cViewPr varScale="1">
        <p:scale>
          <a:sx n="110" d="100"/>
          <a:sy n="110" d="100"/>
        </p:scale>
        <p:origin x="-3378" y="-84"/>
      </p:cViewPr>
      <p:guideLst>
        <p:guide orient="horz" pos="3132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BDABA-4C6D-4502-8288-533C559A50B5}" type="datetimeFigureOut">
              <a:rPr lang="en-GB" smtClean="0"/>
              <a:t>07/11/2018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6223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/>
          <a:lstStyle/>
          <a:p>
            <a:fld id="{9ABC3562-DFB5-4717-A32E-6B60A89AF6A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805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/>
          <a:lstStyle/>
          <a:p>
            <a:fld id="{9ABC3562-DFB5-4717-A32E-6B60A89AF6A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39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/>
          <a:lstStyle/>
          <a:p>
            <a:fld id="{9ABC3562-DFB5-4717-A32E-6B60A89AF6A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89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/>
          <a:lstStyle/>
          <a:p>
            <a:fld id="{9ABC3562-DFB5-4717-A32E-6B60A89AF6A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0890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/>
          <a:lstStyle/>
          <a:p>
            <a:fld id="{9ABC3562-DFB5-4717-A32E-6B60A89AF6A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42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/>
          <a:lstStyle/>
          <a:p>
            <a:fld id="{9ABC3562-DFB5-4717-A32E-6B60A89AF6A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55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/>
          <a:lstStyle/>
          <a:p>
            <a:fld id="{9ABC3562-DFB5-4717-A32E-6B60A89AF6A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57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L Cover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982663" y="6524573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00039" y="296864"/>
            <a:ext cx="11591924" cy="388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L&amp;L Brandbox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7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  <p:grpSp>
          <p:nvGrpSpPr>
            <p:cNvPr id="25" name="Logo L&amp;L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4854196"/>
            <a:ext cx="7849641" cy="44319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5571089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 title style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6200775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Place, date  -  Name / Team</a:t>
            </a:r>
          </a:p>
        </p:txBody>
      </p: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L&amp;L team Name</a:t>
            </a:r>
          </a:p>
        </p:txBody>
      </p:sp>
    </p:spTree>
    <p:extLst>
      <p:ext uri="{BB962C8B-B14F-4D97-AF65-F5344CB8AC3E}">
        <p14:creationId xmlns:p14="http://schemas.microsoft.com/office/powerpoint/2010/main" val="21671323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82663" y="1123854"/>
            <a:ext cx="8208962" cy="1651734"/>
          </a:xfrm>
        </p:spPr>
        <p:txBody>
          <a:bodyPr>
            <a:spAutoFit/>
          </a:bodyPr>
          <a:lstStyle>
            <a:lvl1pPr marL="357188" indent="-357188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/>
            </a:lvl1pPr>
            <a:lvl2pPr marL="803275" indent="-357188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/>
            </a:lvl2pPr>
            <a:lvl3pPr marL="1255713" indent="-361950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 sz="1800"/>
            </a:lvl3pPr>
            <a:lvl4pPr marL="1703388" indent="-342900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 sz="1800"/>
            </a:lvl4pPr>
            <a:lvl5pPr marL="2152650" indent="-342900">
              <a:buClr>
                <a:schemeClr val="accent2"/>
              </a:buClr>
              <a:buFont typeface="+mj-lt"/>
              <a:buAutoNum type="arabicPeriod"/>
              <a:tabLst>
                <a:tab pos="8158163" algn="r"/>
              </a:tabLst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732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82663" y="1124744"/>
            <a:ext cx="4826000" cy="1651734"/>
          </a:xfrm>
        </p:spPr>
        <p:txBody>
          <a:bodyPr wrap="square">
            <a:spAutoFit/>
          </a:bodyPr>
          <a:lstStyle>
            <a:lvl1pPr marL="357188" indent="-357188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/>
            </a:lvl1pPr>
            <a:lvl2pPr marL="803275" indent="-357188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/>
            </a:lvl2pPr>
            <a:lvl3pPr marL="1255713" indent="-36195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/>
            </a:lvl3pPr>
            <a:lvl4pPr marL="1703388" indent="-34290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/>
            </a:lvl4pPr>
            <a:lvl5pPr marL="2152650" indent="-34290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383338" y="1124744"/>
            <a:ext cx="4826000" cy="1651734"/>
          </a:xfrm>
        </p:spPr>
        <p:txBody>
          <a:bodyPr wrap="square">
            <a:spAutoFit/>
          </a:bodyPr>
          <a:lstStyle>
            <a:lvl1pPr marL="357188" indent="-357188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/>
            </a:lvl1pPr>
            <a:lvl2pPr marL="803275" indent="-357188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/>
            </a:lvl2pPr>
            <a:lvl3pPr marL="1255713" indent="-36195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/>
            </a:lvl3pPr>
            <a:lvl4pPr marL="1703388" indent="-34290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/>
            </a:lvl4pPr>
            <a:lvl5pPr marL="2152650" indent="-342900">
              <a:buClr>
                <a:schemeClr val="accent2"/>
              </a:buClr>
              <a:buFont typeface="+mj-lt"/>
              <a:buAutoNum type="arabicPeriod"/>
              <a:tabLst>
                <a:tab pos="4754563" algn="r"/>
              </a:tabLst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9502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x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383337" y="1125539"/>
            <a:ext cx="5508625" cy="5183186"/>
          </a:xfrm>
          <a:prstGeom prst="rect">
            <a:avLst/>
          </a:prstGeom>
          <a:solidFill>
            <a:schemeClr val="accent5"/>
          </a:solidFill>
        </p:spPr>
        <p:txBody>
          <a:bodyPr lIns="828000" tIns="180000" rIns="828000" bIns="0" anchor="t" anchorCtr="0">
            <a:noAutofit/>
          </a:bodyPr>
          <a:lstStyle>
            <a:lvl1pPr algn="ctr"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</a:t>
            </a:r>
            <a:br>
              <a:rPr lang="en-GB" dirty="0"/>
            </a:br>
            <a:r>
              <a:rPr lang="en-GB" dirty="0"/>
              <a:t>FROM SHAREPOINT OR COMPUTER?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Select picture placeholder and go to Ribbon &gt; Loyens &amp; Loeff Tab &gt; Click ‘Insert picture’ button and select picture from SharePoint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or click icon to place a picture from </a:t>
            </a:r>
            <a:br>
              <a:rPr lang="en-GB" dirty="0"/>
            </a:br>
            <a:r>
              <a:rPr lang="en-GB" dirty="0"/>
              <a:t>your computer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1124236"/>
            <a:ext cx="4826000" cy="2041585"/>
          </a:xfrm>
          <a:prstGeom prst="rect">
            <a:avLst/>
          </a:prstGeo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r>
              <a:rPr lang="en-GB" noProof="0" dirty="0"/>
              <a:t> - Paragraph header</a:t>
            </a:r>
            <a:endParaRPr lang="en-GB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Sixth level</a:t>
            </a:r>
            <a:r>
              <a:rPr lang="en-GB" noProof="0" dirty="0"/>
              <a:t> - Paragraph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98028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ox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383338" y="1124744"/>
            <a:ext cx="4826000" cy="2041585"/>
          </a:xfr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r>
              <a:rPr lang="en-GB" noProof="0" dirty="0"/>
              <a:t> - Paragraph header</a:t>
            </a:r>
            <a:endParaRPr lang="en-GB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Sixth level</a:t>
            </a:r>
            <a:r>
              <a:rPr lang="en-GB" noProof="0" dirty="0"/>
              <a:t> - Paragraph header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00038" y="1125539"/>
            <a:ext cx="5508625" cy="5183186"/>
          </a:xfrm>
          <a:prstGeom prst="rect">
            <a:avLst/>
          </a:prstGeom>
          <a:solidFill>
            <a:schemeClr val="accent5"/>
          </a:solidFill>
        </p:spPr>
        <p:txBody>
          <a:bodyPr lIns="828000" tIns="180000" rIns="828000" bIns="0" anchor="t" anchorCtr="0">
            <a:noAutofit/>
          </a:bodyPr>
          <a:lstStyle>
            <a:lvl1pPr algn="ctr"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</a:t>
            </a:r>
            <a:br>
              <a:rPr lang="en-GB" dirty="0"/>
            </a:br>
            <a:r>
              <a:rPr lang="en-GB" dirty="0"/>
              <a:t>FROM SHAREPOINT OR COMPUTER?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Select picture placeholder and go to Ribbon &gt; Loyens &amp; Loeff Tab &gt; Click ‘Insert picture’ button and select picture from SharePoint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or click icon to place a picture from </a:t>
            </a:r>
            <a:br>
              <a:rPr lang="en-GB" dirty="0"/>
            </a:br>
            <a:r>
              <a:rPr lang="en-GB" dirty="0"/>
              <a:t>your computer</a:t>
            </a:r>
          </a:p>
        </p:txBody>
      </p:sp>
    </p:spTree>
    <p:extLst>
      <p:ext uri="{BB962C8B-B14F-4D97-AF65-F5344CB8AC3E}">
        <p14:creationId xmlns:p14="http://schemas.microsoft.com/office/powerpoint/2010/main" val="15417574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box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125539"/>
            <a:ext cx="11591924" cy="5183186"/>
          </a:xfrm>
          <a:prstGeom prst="rect">
            <a:avLst/>
          </a:prstGeom>
          <a:solidFill>
            <a:schemeClr val="accent5"/>
          </a:solidFill>
        </p:spPr>
        <p:txBody>
          <a:bodyPr lIns="0" tIns="360000" rIns="0" bIns="1116000" anchor="t" anchorCtr="0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</a:t>
            </a:r>
            <a:br>
              <a:rPr lang="en-GB" dirty="0"/>
            </a:br>
            <a:r>
              <a:rPr lang="en-GB" dirty="0"/>
              <a:t>FROM SHAREPOINT OR COMPUTER?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Select picture placeholder and go to Ribbon &gt; Loyens &amp; Loeff Tab &gt; </a:t>
            </a:r>
            <a:br>
              <a:rPr lang="en-GB" dirty="0"/>
            </a:br>
            <a:r>
              <a:rPr lang="en-GB" dirty="0"/>
              <a:t>Click ‘Insert picture’ button and select picture from SharePoint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or click icon to place a picture from your computer</a:t>
            </a:r>
          </a:p>
        </p:txBody>
      </p:sp>
    </p:spTree>
    <p:extLst>
      <p:ext uri="{BB962C8B-B14F-4D97-AF65-F5344CB8AC3E}">
        <p14:creationId xmlns:p14="http://schemas.microsoft.com/office/powerpoint/2010/main" val="2632240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296863"/>
            <a:ext cx="11591924" cy="6011862"/>
          </a:xfrm>
          <a:prstGeom prst="rect">
            <a:avLst/>
          </a:prstGeom>
          <a:solidFill>
            <a:schemeClr val="accent5"/>
          </a:solidFill>
        </p:spPr>
        <p:txBody>
          <a:bodyPr lIns="0" tIns="360000" rIns="0" bIns="0" anchor="t" anchorCtr="0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</a:t>
            </a:r>
            <a:br>
              <a:rPr lang="en-GB" dirty="0"/>
            </a:br>
            <a:r>
              <a:rPr lang="en-GB" dirty="0"/>
              <a:t>FROM SHAREPOINT OR COMPUTER?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Select picture placeholder and go to Ribbon &gt; Loyens &amp; Loeff Tab &gt; </a:t>
            </a:r>
            <a:br>
              <a:rPr lang="en-GB" dirty="0"/>
            </a:br>
            <a:r>
              <a:rPr lang="en-GB" dirty="0"/>
              <a:t>Click ‘Insert picture’ button and select picture from SharePoint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or click icon to place a picture from your computer</a:t>
            </a:r>
          </a:p>
        </p:txBody>
      </p:sp>
    </p:spTree>
    <p:extLst>
      <p:ext uri="{BB962C8B-B14F-4D97-AF65-F5344CB8AC3E}">
        <p14:creationId xmlns:p14="http://schemas.microsoft.com/office/powerpoint/2010/main" val="233405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kstvak 33"/>
          <p:cNvSpPr txBox="1"/>
          <p:nvPr/>
        </p:nvSpPr>
        <p:spPr>
          <a:xfrm>
            <a:off x="983432" y="5434064"/>
            <a:ext cx="201617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  <a:latin typeface="+mn-lt"/>
              </a:rPr>
              <a:t>T: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8" name="CVPictureRight"/>
          <p:cNvSpPr>
            <a:spLocks noGrp="1"/>
          </p:cNvSpPr>
          <p:nvPr>
            <p:ph type="pic" sz="quarter" idx="13" hasCustomPrompt="1"/>
          </p:nvPr>
        </p:nvSpPr>
        <p:spPr>
          <a:xfrm>
            <a:off x="8622712" y="1127223"/>
            <a:ext cx="2586625" cy="3516594"/>
          </a:xfrm>
          <a:prstGeom prst="rect">
            <a:avLst/>
          </a:prstGeom>
          <a:solidFill>
            <a:schemeClr val="accent5"/>
          </a:solidFill>
        </p:spPr>
        <p:txBody>
          <a:bodyPr lIns="72000" tIns="756000" rIns="72000" bIns="0" anchor="t" anchorCtr="0">
            <a:noAutofit/>
          </a:bodyPr>
          <a:lstStyle>
            <a:lvl1pPr algn="ctr">
              <a:defRPr sz="14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ADD</a:t>
            </a:r>
            <a:br>
              <a:rPr lang="en-GB" dirty="0"/>
            </a:br>
            <a:r>
              <a:rPr lang="en-GB" dirty="0"/>
              <a:t>CV TEXT &amp; PHOTO?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Select picture placeholder and go to Ribbon &gt; Loyens &amp; Loeff Tab &gt; Insert CV data button</a:t>
            </a:r>
          </a:p>
        </p:txBody>
      </p:sp>
      <p:sp>
        <p:nvSpPr>
          <p:cNvPr id="9" name="CVTitleRight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1927560"/>
            <a:ext cx="7308850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4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Title (1 row max)</a:t>
            </a:r>
          </a:p>
        </p:txBody>
      </p:sp>
      <p:sp>
        <p:nvSpPr>
          <p:cNvPr id="10" name="CVDescriptionRight"/>
          <p:cNvSpPr>
            <a:spLocks noGrp="1"/>
          </p:cNvSpPr>
          <p:nvPr>
            <p:ph type="body" sz="quarter" idx="15" hasCustomPrompt="1"/>
          </p:nvPr>
        </p:nvSpPr>
        <p:spPr>
          <a:xfrm>
            <a:off x="982663" y="2896680"/>
            <a:ext cx="7308850" cy="136447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here to add a job description (7 rows max)</a:t>
            </a:r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endParaRPr lang="en-GB" noProof="0" dirty="0"/>
          </a:p>
          <a:p>
            <a:pPr lvl="0"/>
            <a:r>
              <a:rPr lang="en-GB" noProof="0" dirty="0"/>
              <a:t> </a:t>
            </a:r>
          </a:p>
        </p:txBody>
      </p:sp>
      <p:cxnSp>
        <p:nvCxnSpPr>
          <p:cNvPr id="11" name="Rechte verbindingslijn 15"/>
          <p:cNvCxnSpPr/>
          <p:nvPr/>
        </p:nvCxnSpPr>
        <p:spPr>
          <a:xfrm>
            <a:off x="982663" y="1728753"/>
            <a:ext cx="73088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VTelephoneRight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5434064"/>
            <a:ext cx="7020049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Phone number</a:t>
            </a:r>
          </a:p>
        </p:txBody>
      </p:sp>
      <p:sp>
        <p:nvSpPr>
          <p:cNvPr id="13" name="CVEmailRight"/>
          <p:cNvSpPr>
            <a:spLocks noGrp="1"/>
          </p:cNvSpPr>
          <p:nvPr>
            <p:ph type="body" sz="quarter" idx="19" hasCustomPrompt="1"/>
          </p:nvPr>
        </p:nvSpPr>
        <p:spPr>
          <a:xfrm>
            <a:off x="1271464" y="5946889"/>
            <a:ext cx="7020049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Email address</a:t>
            </a:r>
          </a:p>
        </p:txBody>
      </p:sp>
      <p:sp>
        <p:nvSpPr>
          <p:cNvPr id="16" name="CVSubTitleRight"/>
          <p:cNvSpPr>
            <a:spLocks noGrp="1"/>
          </p:cNvSpPr>
          <p:nvPr>
            <p:ph type="body" sz="quarter" idx="23" hasCustomPrompt="1"/>
          </p:nvPr>
        </p:nvSpPr>
        <p:spPr>
          <a:xfrm>
            <a:off x="982663" y="2291056"/>
            <a:ext cx="7308850" cy="22159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400" b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Subtitle – optional (1 row max)</a:t>
            </a:r>
          </a:p>
        </p:txBody>
      </p:sp>
      <p:sp>
        <p:nvSpPr>
          <p:cNvPr id="17" name="CVLanguagesRight"/>
          <p:cNvSpPr>
            <a:spLocks noGrp="1"/>
          </p:cNvSpPr>
          <p:nvPr>
            <p:ph type="body" sz="quarter" idx="25" hasCustomPrompt="1"/>
          </p:nvPr>
        </p:nvSpPr>
        <p:spPr>
          <a:xfrm>
            <a:off x="982663" y="4643816"/>
            <a:ext cx="7308850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Add languages of proficiency – optional (1 row max)</a:t>
            </a:r>
          </a:p>
        </p:txBody>
      </p:sp>
      <p:sp>
        <p:nvSpPr>
          <p:cNvPr id="18" name="CVEducationRight"/>
          <p:cNvSpPr>
            <a:spLocks noGrp="1"/>
          </p:cNvSpPr>
          <p:nvPr>
            <p:ph type="body" sz="quarter" idx="26" hasCustomPrompt="1"/>
          </p:nvPr>
        </p:nvSpPr>
        <p:spPr>
          <a:xfrm>
            <a:off x="982663" y="4900954"/>
            <a:ext cx="7308850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1200" b="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Add education – optional (2 rows max)</a:t>
            </a:r>
          </a:p>
        </p:txBody>
      </p:sp>
      <p:sp>
        <p:nvSpPr>
          <p:cNvPr id="22" name="CVNameRight"/>
          <p:cNvSpPr>
            <a:spLocks noGrp="1"/>
          </p:cNvSpPr>
          <p:nvPr>
            <p:ph type="body" sz="quarter" idx="27" hasCustomPrompt="1"/>
          </p:nvPr>
        </p:nvSpPr>
        <p:spPr>
          <a:xfrm>
            <a:off x="982663" y="1125538"/>
            <a:ext cx="7308850" cy="43088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buNone/>
              <a:defRPr sz="2800" b="1" baseline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24" name="CVMobileRight"/>
          <p:cNvSpPr>
            <a:spLocks noGrp="1"/>
          </p:cNvSpPr>
          <p:nvPr>
            <p:ph type="body" sz="quarter" idx="28" hasCustomPrompt="1"/>
          </p:nvPr>
        </p:nvSpPr>
        <p:spPr>
          <a:xfrm>
            <a:off x="1271464" y="5690477"/>
            <a:ext cx="7020049" cy="18466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Mobile phone number</a:t>
            </a:r>
          </a:p>
        </p:txBody>
      </p:sp>
      <p:sp>
        <p:nvSpPr>
          <p:cNvPr id="25" name="Tekstvak 35"/>
          <p:cNvSpPr txBox="1"/>
          <p:nvPr userDrawn="1"/>
        </p:nvSpPr>
        <p:spPr>
          <a:xfrm>
            <a:off x="983432" y="5946889"/>
            <a:ext cx="201617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  <a:latin typeface="+mn-lt"/>
              </a:rPr>
              <a:t>E:</a:t>
            </a:r>
          </a:p>
        </p:txBody>
      </p:sp>
      <p:cxnSp>
        <p:nvCxnSpPr>
          <p:cNvPr id="27" name="Rechte verbindingslijn 27"/>
          <p:cNvCxnSpPr>
            <a:cxnSpLocks/>
          </p:cNvCxnSpPr>
          <p:nvPr userDrawn="1"/>
        </p:nvCxnSpPr>
        <p:spPr>
          <a:xfrm>
            <a:off x="982663" y="2699425"/>
            <a:ext cx="729367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8"/>
          <p:cNvCxnSpPr>
            <a:cxnSpLocks/>
          </p:cNvCxnSpPr>
          <p:nvPr userDrawn="1"/>
        </p:nvCxnSpPr>
        <p:spPr>
          <a:xfrm>
            <a:off x="982663" y="5362054"/>
            <a:ext cx="7293674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34"/>
          <p:cNvSpPr txBox="1"/>
          <p:nvPr userDrawn="1"/>
        </p:nvSpPr>
        <p:spPr>
          <a:xfrm>
            <a:off x="983432" y="5690477"/>
            <a:ext cx="201617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chemeClr val="tx2"/>
                </a:solidFill>
                <a:latin typeface="+mn-lt"/>
              </a:rPr>
              <a:t>M:</a:t>
            </a:r>
          </a:p>
        </p:txBody>
      </p:sp>
    </p:spTree>
    <p:extLst>
      <p:ext uri="{BB962C8B-B14F-4D97-AF65-F5344CB8AC3E}">
        <p14:creationId xmlns:p14="http://schemas.microsoft.com/office/powerpoint/2010/main" val="29590720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4494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513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L Cover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982663" y="6524573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00039" y="296864"/>
            <a:ext cx="11591924" cy="388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L&amp;L Brandbox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7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  <p:grpSp>
          <p:nvGrpSpPr>
            <p:cNvPr id="25" name="Logo L&amp;L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4854196"/>
            <a:ext cx="7849641" cy="44319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5571089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 title style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6200775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Place, date  -  Name / Team</a:t>
            </a:r>
          </a:p>
        </p:txBody>
      </p:sp>
    </p:spTree>
    <p:extLst>
      <p:ext uri="{BB962C8B-B14F-4D97-AF65-F5344CB8AC3E}">
        <p14:creationId xmlns:p14="http://schemas.microsoft.com/office/powerpoint/2010/main" val="20076767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124744"/>
            <a:ext cx="8208962" cy="2041585"/>
          </a:xfrm>
        </p:spPr>
        <p:txBody>
          <a:bodyPr>
            <a:spAutoFit/>
          </a:bodyPr>
          <a:lstStyle>
            <a:lvl5pPr>
              <a:defRPr baseline="0"/>
            </a:lvl5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r>
              <a:rPr lang="en-GB" noProof="0" dirty="0"/>
              <a:t> - Paragraph header</a:t>
            </a:r>
            <a:endParaRPr lang="en-GB" dirty="0"/>
          </a:p>
          <a:p>
            <a:pPr lvl="5"/>
            <a:r>
              <a:rPr lang="en-GB" dirty="0"/>
              <a:t>Sixth level</a:t>
            </a:r>
            <a:r>
              <a:rPr lang="en-GB" noProof="0" dirty="0"/>
              <a:t> - Paragraph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38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300038" y="296864"/>
            <a:ext cx="11591923" cy="38877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 hasCustomPrompt="1"/>
          </p:nvPr>
        </p:nvSpPr>
        <p:spPr>
          <a:xfrm>
            <a:off x="300038" y="296862"/>
            <a:ext cx="11591925" cy="3887788"/>
          </a:xfrm>
          <a:custGeom>
            <a:avLst/>
            <a:gdLst>
              <a:gd name="connsiteX0" fmla="*/ 0 w 11591925"/>
              <a:gd name="connsiteY0" fmla="*/ 0 h 3887788"/>
              <a:gd name="connsiteX1" fmla="*/ 11591925 w 11591925"/>
              <a:gd name="connsiteY1" fmla="*/ 0 h 3887788"/>
              <a:gd name="connsiteX2" fmla="*/ 11591925 w 11591925"/>
              <a:gd name="connsiteY2" fmla="*/ 2888616 h 3887788"/>
              <a:gd name="connsiteX3" fmla="*/ 9524399 w 11591925"/>
              <a:gd name="connsiteY3" fmla="*/ 2888616 h 3887788"/>
              <a:gd name="connsiteX4" fmla="*/ 9296970 w 11591925"/>
              <a:gd name="connsiteY4" fmla="*/ 2888616 h 3887788"/>
              <a:gd name="connsiteX5" fmla="*/ 8968728 w 11591925"/>
              <a:gd name="connsiteY5" fmla="*/ 3388837 h 3887788"/>
              <a:gd name="connsiteX6" fmla="*/ 8719373 w 11591925"/>
              <a:gd name="connsiteY6" fmla="*/ 3869419 h 3887788"/>
              <a:gd name="connsiteX7" fmla="*/ 8664711 w 11591925"/>
              <a:gd name="connsiteY7" fmla="*/ 3887788 h 3887788"/>
              <a:gd name="connsiteX8" fmla="*/ 0 w 11591925"/>
              <a:gd name="connsiteY8" fmla="*/ 3887788 h 388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1925" h="3887788">
                <a:moveTo>
                  <a:pt x="0" y="0"/>
                </a:moveTo>
                <a:lnTo>
                  <a:pt x="11591925" y="0"/>
                </a:lnTo>
                <a:lnTo>
                  <a:pt x="11591925" y="2888616"/>
                </a:lnTo>
                <a:lnTo>
                  <a:pt x="9524399" y="2888616"/>
                </a:lnTo>
                <a:lnTo>
                  <a:pt x="9296970" y="2888616"/>
                </a:lnTo>
                <a:cubicBezTo>
                  <a:pt x="8968728" y="2888616"/>
                  <a:pt x="8968728" y="3108739"/>
                  <a:pt x="8968728" y="3388837"/>
                </a:cubicBezTo>
                <a:cubicBezTo>
                  <a:pt x="8968728" y="3671982"/>
                  <a:pt x="8850137" y="3813338"/>
                  <a:pt x="8719373" y="3869419"/>
                </a:cubicBezTo>
                <a:lnTo>
                  <a:pt x="8664711" y="3887788"/>
                </a:lnTo>
                <a:lnTo>
                  <a:pt x="0" y="3887788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144000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FROM SHAREPOINT OR COMPUTER?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Select picture placeholder and go to Ribbon &gt; Loyens &amp; Loeff Tab &gt; </a:t>
            </a:r>
            <a:br>
              <a:rPr lang="en-GB" dirty="0"/>
            </a:br>
            <a:r>
              <a:rPr lang="en-GB" dirty="0"/>
              <a:t>Click ‘Insert picture’ button and select picture from SharePoint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or click icon to place a picture from your computer</a:t>
            </a:r>
          </a:p>
        </p:txBody>
      </p:sp>
      <p:grpSp>
        <p:nvGrpSpPr>
          <p:cNvPr id="4" name="L&amp;L Brandbox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23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4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41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4854196"/>
            <a:ext cx="7849641" cy="44319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5571089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 title style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6200775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Place, date  -  Name / Team</a:t>
            </a:r>
          </a:p>
        </p:txBody>
      </p: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L&amp;L team Name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982663" y="6524573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8320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300039" y="4184650"/>
            <a:ext cx="11591924" cy="2339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25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6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43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L&amp;L team Name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1456908"/>
            <a:ext cx="7849641" cy="1107996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2960948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 title style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3621469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Place, date  -  Name / Team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982663" y="3906577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3835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box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300039" y="4184650"/>
            <a:ext cx="11591924" cy="23399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17" hasCustomPrompt="1"/>
          </p:nvPr>
        </p:nvSpPr>
        <p:spPr>
          <a:xfrm>
            <a:off x="300038" y="4184650"/>
            <a:ext cx="11591924" cy="2339975"/>
          </a:xfrm>
          <a:custGeom>
            <a:avLst/>
            <a:gdLst>
              <a:gd name="connsiteX0" fmla="*/ 0 w 11591924"/>
              <a:gd name="connsiteY0" fmla="*/ 0 h 2339975"/>
              <a:gd name="connsiteX1" fmla="*/ 34925 w 11591924"/>
              <a:gd name="connsiteY1" fmla="*/ 0 h 2339975"/>
              <a:gd name="connsiteX2" fmla="*/ 8662897 w 11591924"/>
              <a:gd name="connsiteY2" fmla="*/ 0 h 2339975"/>
              <a:gd name="connsiteX3" fmla="*/ 8968729 w 11591924"/>
              <a:gd name="connsiteY3" fmla="*/ 499562 h 2339975"/>
              <a:gd name="connsiteX4" fmla="*/ 9296971 w 11591924"/>
              <a:gd name="connsiteY4" fmla="*/ 999782 h 2339975"/>
              <a:gd name="connsiteX5" fmla="*/ 9524400 w 11591924"/>
              <a:gd name="connsiteY5" fmla="*/ 999782 h 2339975"/>
              <a:gd name="connsiteX6" fmla="*/ 11591924 w 11591924"/>
              <a:gd name="connsiteY6" fmla="*/ 999782 h 2339975"/>
              <a:gd name="connsiteX7" fmla="*/ 11591924 w 11591924"/>
              <a:gd name="connsiteY7" fmla="*/ 2339975 h 2339975"/>
              <a:gd name="connsiteX8" fmla="*/ 0 w 11591924"/>
              <a:gd name="connsiteY8" fmla="*/ 2339975 h 233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1924" h="2339975">
                <a:moveTo>
                  <a:pt x="0" y="0"/>
                </a:moveTo>
                <a:lnTo>
                  <a:pt x="34925" y="0"/>
                </a:lnTo>
                <a:lnTo>
                  <a:pt x="8662897" y="0"/>
                </a:lnTo>
                <a:cubicBezTo>
                  <a:pt x="8813835" y="37566"/>
                  <a:pt x="8968729" y="175966"/>
                  <a:pt x="8968729" y="499562"/>
                </a:cubicBezTo>
                <a:cubicBezTo>
                  <a:pt x="8968729" y="779659"/>
                  <a:pt x="8968729" y="999782"/>
                  <a:pt x="9296971" y="999782"/>
                </a:cubicBezTo>
                <a:lnTo>
                  <a:pt x="9524400" y="999782"/>
                </a:lnTo>
                <a:lnTo>
                  <a:pt x="11591924" y="999782"/>
                </a:lnTo>
                <a:lnTo>
                  <a:pt x="11591924" y="2339975"/>
                </a:lnTo>
                <a:lnTo>
                  <a:pt x="0" y="233997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144000">
            <a:no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</a:t>
            </a:r>
            <a:br>
              <a:rPr lang="en-GB" dirty="0"/>
            </a:br>
            <a:r>
              <a:rPr lang="en-GB" dirty="0"/>
              <a:t>FROM SHAREPOINT OR COMPUTER?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 Select picture placeholder and go to Ribbon &gt; Loyens &amp; Loeff Tab &gt; </a:t>
            </a:r>
            <a:br>
              <a:rPr lang="en-GB" dirty="0"/>
            </a:br>
            <a:r>
              <a:rPr lang="en-GB" dirty="0"/>
              <a:t>Click ‘Insert picture’ button and select picture from SharePoint</a:t>
            </a:r>
            <a:br>
              <a:rPr lang="en-GB" dirty="0"/>
            </a:br>
            <a:r>
              <a:rPr lang="en-GB" dirty="0"/>
              <a:t>or click icon to place a picture from your computer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8962934" y="3185478"/>
            <a:ext cx="3229066" cy="1999563"/>
            <a:chOff x="8962934" y="3185478"/>
            <a:chExt cx="3229066" cy="1999563"/>
          </a:xfrm>
        </p:grpSpPr>
        <p:sp>
          <p:nvSpPr>
            <p:cNvPr id="25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6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8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43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2663" y="1456908"/>
            <a:ext cx="7849641" cy="1107996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90000"/>
              </a:lnSpc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82663" y="2960948"/>
            <a:ext cx="7850187" cy="27699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 title style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982663" y="3621469"/>
            <a:ext cx="7850187" cy="16927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Place, date  -  Name / Team</a:t>
            </a:r>
          </a:p>
        </p:txBody>
      </p:sp>
      <p:sp>
        <p:nvSpPr>
          <p:cNvPr id="34" name="Name Team"/>
          <p:cNvSpPr>
            <a:spLocks noGrp="1"/>
          </p:cNvSpPr>
          <p:nvPr>
            <p:ph type="body" sz="quarter" idx="15" hasCustomPrompt="1"/>
          </p:nvPr>
        </p:nvSpPr>
        <p:spPr>
          <a:xfrm>
            <a:off x="9710832" y="4531525"/>
            <a:ext cx="2040634" cy="184666"/>
          </a:xfrm>
          <a:prstGeom prst="rect">
            <a:avLst/>
          </a:prstGeom>
        </p:spPr>
        <p:txBody>
          <a:bodyPr anchor="ctr" anchorCtr="0"/>
          <a:lstStyle>
            <a:lvl1pPr>
              <a:lnSpc>
                <a:spcPct val="100000"/>
              </a:lnSpc>
              <a:spcBef>
                <a:spcPts val="0"/>
              </a:spcBef>
              <a:defRPr sz="1200" b="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L&amp;L team Name</a:t>
            </a:r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982663" y="3906577"/>
            <a:ext cx="4826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900"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7227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0039" y="296863"/>
            <a:ext cx="11591924" cy="172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82663" y="1366612"/>
            <a:ext cx="8200009" cy="498598"/>
          </a:xfrm>
          <a:noFill/>
          <a:ln>
            <a:noFill/>
          </a:ln>
        </p:spPr>
        <p:txBody>
          <a:bodyPr wrap="square" anchor="t" anchorCtr="0">
            <a:sp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This is a agenda slide</a:t>
            </a:r>
            <a:endParaRPr lang="en-GB" dirty="0"/>
          </a:p>
        </p:txBody>
      </p:sp>
      <p:grpSp>
        <p:nvGrpSpPr>
          <p:cNvPr id="28" name="Brandbox"/>
          <p:cNvGrpSpPr/>
          <p:nvPr userDrawn="1"/>
        </p:nvGrpSpPr>
        <p:grpSpPr>
          <a:xfrm>
            <a:off x="9625724" y="1229494"/>
            <a:ext cx="2566276" cy="1589138"/>
            <a:chOff x="8962934" y="3185478"/>
            <a:chExt cx="3229066" cy="1999563"/>
          </a:xfrm>
        </p:grpSpPr>
        <p:sp>
          <p:nvSpPr>
            <p:cNvPr id="29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30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32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31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  <p:sp>
        <p:nvSpPr>
          <p:cNvPr id="45" name="Text Placeholder 44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2384426"/>
            <a:ext cx="8208962" cy="1651734"/>
          </a:xfrm>
        </p:spPr>
        <p:txBody>
          <a:bodyPr/>
          <a:lstStyle>
            <a:lvl1pPr marL="457200" indent="-457200">
              <a:buClr>
                <a:schemeClr val="accent2"/>
              </a:buClr>
              <a:buFont typeface="+mj-lt"/>
              <a:buAutoNum type="arabicPeriod"/>
              <a:tabLst>
                <a:tab pos="8162925" algn="r"/>
              </a:tabLst>
              <a:defRPr/>
            </a:lvl1pPr>
            <a:lvl2pPr marL="985838" indent="-457200">
              <a:buClr>
                <a:schemeClr val="accent2"/>
              </a:buClr>
              <a:buFont typeface="+mj-lt"/>
              <a:buAutoNum type="arabicPeriod"/>
              <a:tabLst>
                <a:tab pos="8162925" algn="r"/>
              </a:tabLst>
              <a:defRPr/>
            </a:lvl2pPr>
            <a:lvl3pPr marL="1435100" indent="-366713">
              <a:buFont typeface="+mj-lt"/>
              <a:buAutoNum type="arabicPeriod"/>
              <a:tabLst>
                <a:tab pos="8162925" algn="r"/>
              </a:tabLst>
              <a:defRPr sz="1800"/>
            </a:lvl3pPr>
            <a:lvl4pPr marL="1879600" indent="-342900">
              <a:buFont typeface="+mj-lt"/>
              <a:buAutoNum type="arabicPeriod"/>
              <a:tabLst>
                <a:tab pos="8162925" algn="r"/>
              </a:tabLst>
              <a:defRPr/>
            </a:lvl4pPr>
            <a:lvl5pPr marL="2333625" indent="-342900">
              <a:buFont typeface="+mj-lt"/>
              <a:buAutoNum type="arabicPeriod"/>
              <a:tabLst>
                <a:tab pos="8162925" algn="r"/>
              </a:tabLst>
              <a:defRPr sz="18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Edit Master text styles	</a:t>
            </a:r>
          </a:p>
          <a:p>
            <a:pPr lvl="1"/>
            <a:r>
              <a:rPr lang="en-GB" dirty="0"/>
              <a:t>Second level	</a:t>
            </a:r>
          </a:p>
          <a:p>
            <a:pPr lvl="2"/>
            <a:r>
              <a:rPr lang="en-GB" dirty="0"/>
              <a:t>Third level	</a:t>
            </a:r>
          </a:p>
          <a:p>
            <a:pPr lvl="3"/>
            <a:r>
              <a:rPr lang="en-GB" dirty="0"/>
              <a:t>Fourth level	</a:t>
            </a:r>
          </a:p>
          <a:p>
            <a:pPr lvl="4"/>
            <a:r>
              <a:rPr lang="en-GB" dirty="0"/>
              <a:t>Fifth level	</a:t>
            </a:r>
          </a:p>
        </p:txBody>
      </p:sp>
    </p:spTree>
    <p:extLst>
      <p:ext uri="{BB962C8B-B14F-4D97-AF65-F5344CB8AC3E}">
        <p14:creationId xmlns:p14="http://schemas.microsoft.com/office/powerpoint/2010/main" val="4100456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grey 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1343831" y="2623768"/>
            <a:ext cx="1295785" cy="173124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500" b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0038" y="296863"/>
            <a:ext cx="11591925" cy="172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65078" y="3589425"/>
            <a:ext cx="6860646" cy="44319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65077" y="4760913"/>
            <a:ext cx="686065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 title style</a:t>
            </a:r>
            <a:endParaRPr lang="en-GB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9625724" y="1229494"/>
            <a:ext cx="2566276" cy="1589138"/>
            <a:chOff x="8962934" y="3185478"/>
            <a:chExt cx="3229066" cy="1999563"/>
          </a:xfrm>
        </p:grpSpPr>
        <p:sp>
          <p:nvSpPr>
            <p:cNvPr id="28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9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30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32320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m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 userDrawn="1"/>
        </p:nvSpPr>
        <p:spPr>
          <a:xfrm>
            <a:off x="300038" y="296863"/>
            <a:ext cx="11591925" cy="172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15" hasCustomPrompt="1"/>
          </p:nvPr>
        </p:nvSpPr>
        <p:spPr>
          <a:xfrm>
            <a:off x="300037" y="296863"/>
            <a:ext cx="11591925" cy="1727200"/>
          </a:xfrm>
          <a:custGeom>
            <a:avLst/>
            <a:gdLst>
              <a:gd name="connsiteX0" fmla="*/ 0 w 11591925"/>
              <a:gd name="connsiteY0" fmla="*/ 0 h 1727200"/>
              <a:gd name="connsiteX1" fmla="*/ 11591925 w 11591925"/>
              <a:gd name="connsiteY1" fmla="*/ 0 h 1727200"/>
              <a:gd name="connsiteX2" fmla="*/ 11591925 w 11591925"/>
              <a:gd name="connsiteY2" fmla="*/ 932631 h 1727200"/>
              <a:gd name="connsiteX3" fmla="*/ 10010360 w 11591925"/>
              <a:gd name="connsiteY3" fmla="*/ 932631 h 1727200"/>
              <a:gd name="connsiteX4" fmla="*/ 9829612 w 11591925"/>
              <a:gd name="connsiteY4" fmla="*/ 932631 h 1727200"/>
              <a:gd name="connsiteX5" fmla="*/ 9568745 w 11591925"/>
              <a:gd name="connsiteY5" fmla="*/ 1330177 h 1727200"/>
              <a:gd name="connsiteX6" fmla="*/ 9325687 w 11591925"/>
              <a:gd name="connsiteY6" fmla="*/ 1727200 h 1727200"/>
              <a:gd name="connsiteX7" fmla="*/ 0 w 11591925"/>
              <a:gd name="connsiteY7" fmla="*/ 172720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91925" h="1727200">
                <a:moveTo>
                  <a:pt x="0" y="0"/>
                </a:moveTo>
                <a:lnTo>
                  <a:pt x="11591925" y="0"/>
                </a:lnTo>
                <a:lnTo>
                  <a:pt x="11591925" y="932631"/>
                </a:lnTo>
                <a:lnTo>
                  <a:pt x="10010360" y="932631"/>
                </a:lnTo>
                <a:lnTo>
                  <a:pt x="9829612" y="932631"/>
                </a:lnTo>
                <a:cubicBezTo>
                  <a:pt x="9568745" y="932631"/>
                  <a:pt x="9568745" y="1107572"/>
                  <a:pt x="9568745" y="1330177"/>
                </a:cubicBezTo>
                <a:cubicBezTo>
                  <a:pt x="9568745" y="1587352"/>
                  <a:pt x="9445644" y="1697345"/>
                  <a:pt x="9325687" y="1727200"/>
                </a:cubicBezTo>
                <a:lnTo>
                  <a:pt x="0" y="172720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tIns="360000">
            <a:no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HOW TO INSERT PICTURE FROM SHAREPOINT OR COMPUTER?</a:t>
            </a:r>
            <a:br>
              <a:rPr lang="en-GB" dirty="0"/>
            </a:br>
            <a:br>
              <a:rPr lang="en-GB" dirty="0"/>
            </a:br>
            <a:r>
              <a:rPr lang="en-GB" dirty="0"/>
              <a:t> Select picture placeholder and go to Ribbon &gt; Loyens &amp; Loeff Tab &gt; </a:t>
            </a:r>
            <a:br>
              <a:rPr lang="en-GB" dirty="0"/>
            </a:br>
            <a:r>
              <a:rPr lang="en-GB" dirty="0"/>
              <a:t>Click ‘Insert picture’ button and select picture from SharePoint </a:t>
            </a:r>
            <a:br>
              <a:rPr lang="en-GB" dirty="0"/>
            </a:br>
            <a:r>
              <a:rPr lang="en-GB" dirty="0"/>
              <a:t>or click icon to place a picture from your computer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4" hasCustomPrompt="1"/>
          </p:nvPr>
        </p:nvSpPr>
        <p:spPr>
          <a:xfrm>
            <a:off x="1343831" y="2623768"/>
            <a:ext cx="1295785" cy="173124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12500" b="0">
                <a:solidFill>
                  <a:schemeClr val="accent2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65078" y="3589425"/>
            <a:ext cx="6860646" cy="443198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90000"/>
              </a:lnSpc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2765077" y="4760913"/>
            <a:ext cx="6860650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Sub title style</a:t>
            </a:r>
            <a:endParaRPr lang="en-GB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9625724" y="1229494"/>
            <a:ext cx="2566276" cy="1589138"/>
            <a:chOff x="8962934" y="3185478"/>
            <a:chExt cx="3229066" cy="1999563"/>
          </a:xfrm>
        </p:grpSpPr>
        <p:sp>
          <p:nvSpPr>
            <p:cNvPr id="26" name="Freeform: Shape 6"/>
            <p:cNvSpPr>
              <a:spLocks/>
            </p:cNvSpPr>
            <p:nvPr userDrawn="1"/>
          </p:nvSpPr>
          <p:spPr bwMode="auto">
            <a:xfrm flipH="1">
              <a:off x="8962935" y="3185478"/>
              <a:ext cx="3229065" cy="99978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635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grpSp>
          <p:nvGrpSpPr>
            <p:cNvPr id="27" name="Groep 10"/>
            <p:cNvGrpSpPr/>
            <p:nvPr userDrawn="1"/>
          </p:nvGrpSpPr>
          <p:grpSpPr>
            <a:xfrm>
              <a:off x="9710831" y="3461481"/>
              <a:ext cx="2040634" cy="353598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29" name="Freeform: Shape 20"/>
            <p:cNvSpPr/>
            <p:nvPr userDrawn="1"/>
          </p:nvSpPr>
          <p:spPr>
            <a:xfrm>
              <a:off x="8962934" y="4185259"/>
              <a:ext cx="3229065" cy="999782"/>
            </a:xfrm>
            <a:custGeom>
              <a:avLst/>
              <a:gdLst>
                <a:gd name="connsiteX0" fmla="*/ 0 w 3229065"/>
                <a:gd name="connsiteY0" fmla="*/ 0 h 999782"/>
                <a:gd name="connsiteX1" fmla="*/ 227429 w 3229065"/>
                <a:gd name="connsiteY1" fmla="*/ 0 h 999782"/>
                <a:gd name="connsiteX2" fmla="*/ 3001636 w 3229065"/>
                <a:gd name="connsiteY2" fmla="*/ 0 h 999782"/>
                <a:gd name="connsiteX3" fmla="*/ 3229065 w 3229065"/>
                <a:gd name="connsiteY3" fmla="*/ 0 h 999782"/>
                <a:gd name="connsiteX4" fmla="*/ 3229065 w 3229065"/>
                <a:gd name="connsiteY4" fmla="*/ 999782 h 999782"/>
                <a:gd name="connsiteX5" fmla="*/ 3001636 w 3229065"/>
                <a:gd name="connsiteY5" fmla="*/ 999782 h 999782"/>
                <a:gd name="connsiteX6" fmla="*/ 861503 w 3229065"/>
                <a:gd name="connsiteY6" fmla="*/ 999782 h 999782"/>
                <a:gd name="connsiteX7" fmla="*/ 634074 w 3229065"/>
                <a:gd name="connsiteY7" fmla="*/ 999782 h 999782"/>
                <a:gd name="connsiteX8" fmla="*/ 305832 w 3229065"/>
                <a:gd name="connsiteY8" fmla="*/ 499562 h 999782"/>
                <a:gd name="connsiteX9" fmla="*/ 0 w 3229065"/>
                <a:gd name="connsiteY9" fmla="*/ 0 h 999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9065" h="999782">
                  <a:moveTo>
                    <a:pt x="0" y="0"/>
                  </a:moveTo>
                  <a:lnTo>
                    <a:pt x="227429" y="0"/>
                  </a:lnTo>
                  <a:lnTo>
                    <a:pt x="3001636" y="0"/>
                  </a:lnTo>
                  <a:lnTo>
                    <a:pt x="3229065" y="0"/>
                  </a:lnTo>
                  <a:lnTo>
                    <a:pt x="3229065" y="999782"/>
                  </a:lnTo>
                  <a:lnTo>
                    <a:pt x="3001636" y="999782"/>
                  </a:lnTo>
                  <a:lnTo>
                    <a:pt x="861503" y="999782"/>
                  </a:lnTo>
                  <a:lnTo>
                    <a:pt x="634074" y="999782"/>
                  </a:lnTo>
                  <a:cubicBezTo>
                    <a:pt x="305832" y="999782"/>
                    <a:pt x="305832" y="779659"/>
                    <a:pt x="305832" y="499562"/>
                  </a:cubicBezTo>
                  <a:cubicBezTo>
                    <a:pt x="305832" y="175966"/>
                    <a:pt x="150938" y="3756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56000" tIns="0" rIns="0" bIns="0" rtlCol="0" anchor="ctr"/>
            <a:lstStyle/>
            <a:p>
              <a:endParaRPr lang="en-GB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166400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82663" y="1124744"/>
            <a:ext cx="4818063" cy="2041585"/>
          </a:xfr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r>
              <a:rPr lang="en-GB" noProof="0" dirty="0"/>
              <a:t> - Paragraph header</a:t>
            </a:r>
            <a:endParaRPr lang="en-GB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Sixth level</a:t>
            </a:r>
            <a:r>
              <a:rPr lang="en-GB" noProof="0" dirty="0"/>
              <a:t> - Paragraph header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83142" y="1124744"/>
            <a:ext cx="4818063" cy="2041585"/>
          </a:xfrm>
        </p:spPr>
        <p:txBody>
          <a:bodyPr>
            <a:spAutoFit/>
          </a:bodyPr>
          <a:lstStyle>
            <a:lvl5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5pPr>
            <a:lvl6pPr marL="0" marR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lvl6pPr>
          </a:lstStyle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r>
              <a:rPr lang="en-GB" noProof="0" dirty="0"/>
              <a:t> - Paragraph header</a:t>
            </a:r>
            <a:endParaRPr lang="en-GB" dirty="0"/>
          </a:p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Sixth level</a:t>
            </a:r>
            <a:r>
              <a:rPr lang="en-GB" noProof="0" dirty="0"/>
              <a:t> - Paragraph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26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mall L&amp;L Logo Brandbox"/>
          <p:cNvGrpSpPr/>
          <p:nvPr/>
        </p:nvGrpSpPr>
        <p:grpSpPr>
          <a:xfrm>
            <a:off x="10498904" y="333111"/>
            <a:ext cx="1388025" cy="429760"/>
            <a:chOff x="8752903" y="1443839"/>
            <a:chExt cx="3439097" cy="1064812"/>
          </a:xfrm>
        </p:grpSpPr>
        <p:sp>
          <p:nvSpPr>
            <p:cNvPr id="24" name="Freeform: Shape 7"/>
            <p:cNvSpPr>
              <a:spLocks/>
            </p:cNvSpPr>
            <p:nvPr/>
          </p:nvSpPr>
          <p:spPr bwMode="auto">
            <a:xfrm flipH="1">
              <a:off x="8752903" y="1443839"/>
              <a:ext cx="3439097" cy="1064812"/>
            </a:xfrm>
            <a:custGeom>
              <a:avLst/>
              <a:gdLst>
                <a:gd name="connsiteX0" fmla="*/ 0 w 4037812"/>
                <a:gd name="connsiteY0" fmla="*/ 0 h 1250186"/>
                <a:gd name="connsiteX1" fmla="*/ 284391 w 4037812"/>
                <a:gd name="connsiteY1" fmla="*/ 0 h 1250186"/>
                <a:gd name="connsiteX2" fmla="*/ 2960538 w 4037812"/>
                <a:gd name="connsiteY2" fmla="*/ 0 h 1250186"/>
                <a:gd name="connsiteX3" fmla="*/ 3244929 w 4037812"/>
                <a:gd name="connsiteY3" fmla="*/ 0 h 1250186"/>
                <a:gd name="connsiteX4" fmla="*/ 3655382 w 4037812"/>
                <a:gd name="connsiteY4" fmla="*/ 625505 h 1250186"/>
                <a:gd name="connsiteX5" fmla="*/ 4037812 w 4037812"/>
                <a:gd name="connsiteY5" fmla="*/ 1250186 h 1250186"/>
                <a:gd name="connsiteX6" fmla="*/ 3753421 w 4037812"/>
                <a:gd name="connsiteY6" fmla="*/ 1250186 h 1250186"/>
                <a:gd name="connsiteX7" fmla="*/ 284391 w 4037812"/>
                <a:gd name="connsiteY7" fmla="*/ 1250186 h 1250186"/>
                <a:gd name="connsiteX8" fmla="*/ 0 w 4037812"/>
                <a:gd name="connsiteY8" fmla="*/ 1250186 h 125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7812" h="1250186">
                  <a:moveTo>
                    <a:pt x="0" y="0"/>
                  </a:moveTo>
                  <a:lnTo>
                    <a:pt x="284391" y="0"/>
                  </a:lnTo>
                  <a:lnTo>
                    <a:pt x="2960538" y="0"/>
                  </a:lnTo>
                  <a:lnTo>
                    <a:pt x="3244929" y="0"/>
                  </a:lnTo>
                  <a:cubicBezTo>
                    <a:pt x="3655382" y="0"/>
                    <a:pt x="3655382" y="275255"/>
                    <a:pt x="3655382" y="625505"/>
                  </a:cubicBezTo>
                  <a:cubicBezTo>
                    <a:pt x="3655382" y="1030147"/>
                    <a:pt x="3849070" y="1203211"/>
                    <a:pt x="4037812" y="1250186"/>
                  </a:cubicBezTo>
                  <a:lnTo>
                    <a:pt x="3753421" y="1250186"/>
                  </a:lnTo>
                  <a:lnTo>
                    <a:pt x="284391" y="1250186"/>
                  </a:lnTo>
                  <a:lnTo>
                    <a:pt x="0" y="1250186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5" name="Groep 10"/>
            <p:cNvGrpSpPr/>
            <p:nvPr/>
          </p:nvGrpSpPr>
          <p:grpSpPr>
            <a:xfrm>
              <a:off x="9552150" y="1733737"/>
              <a:ext cx="2173365" cy="376597"/>
              <a:chOff x="990600" y="-7938"/>
              <a:chExt cx="10645776" cy="1844675"/>
            </a:xfrm>
            <a:solidFill>
              <a:schemeClr val="bg1"/>
            </a:solidFill>
          </p:grpSpPr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6269038" y="-7938"/>
                <a:ext cx="1106488" cy="1844675"/>
              </a:xfrm>
              <a:custGeom>
                <a:avLst/>
                <a:gdLst>
                  <a:gd name="T0" fmla="*/ 87 w 99"/>
                  <a:gd name="T1" fmla="*/ 143 h 151"/>
                  <a:gd name="T2" fmla="*/ 87 w 99"/>
                  <a:gd name="T3" fmla="*/ 143 h 151"/>
                  <a:gd name="T4" fmla="*/ 33 w 99"/>
                  <a:gd name="T5" fmla="*/ 143 h 151"/>
                  <a:gd name="T6" fmla="*/ 33 w 99"/>
                  <a:gd name="T7" fmla="*/ 142 h 151"/>
                  <a:gd name="T8" fmla="*/ 41 w 99"/>
                  <a:gd name="T9" fmla="*/ 94 h 151"/>
                  <a:gd name="T10" fmla="*/ 49 w 99"/>
                  <a:gd name="T11" fmla="*/ 84 h 151"/>
                  <a:gd name="T12" fmla="*/ 41 w 99"/>
                  <a:gd name="T13" fmla="*/ 136 h 151"/>
                  <a:gd name="T14" fmla="*/ 40 w 99"/>
                  <a:gd name="T15" fmla="*/ 137 h 151"/>
                  <a:gd name="T16" fmla="*/ 45 w 99"/>
                  <a:gd name="T17" fmla="*/ 137 h 151"/>
                  <a:gd name="T18" fmla="*/ 45 w 99"/>
                  <a:gd name="T19" fmla="*/ 137 h 151"/>
                  <a:gd name="T20" fmla="*/ 88 w 99"/>
                  <a:gd name="T21" fmla="*/ 137 h 151"/>
                  <a:gd name="T22" fmla="*/ 87 w 99"/>
                  <a:gd name="T23" fmla="*/ 143 h 151"/>
                  <a:gd name="T24" fmla="*/ 65 w 99"/>
                  <a:gd name="T25" fmla="*/ 32 h 151"/>
                  <a:gd name="T26" fmla="*/ 65 w 99"/>
                  <a:gd name="T27" fmla="*/ 32 h 151"/>
                  <a:gd name="T28" fmla="*/ 66 w 99"/>
                  <a:gd name="T29" fmla="*/ 30 h 151"/>
                  <a:gd name="T30" fmla="*/ 82 w 99"/>
                  <a:gd name="T31" fmla="*/ 4 h 151"/>
                  <a:gd name="T32" fmla="*/ 90 w 99"/>
                  <a:gd name="T33" fmla="*/ 8 h 151"/>
                  <a:gd name="T34" fmla="*/ 61 w 99"/>
                  <a:gd name="T35" fmla="*/ 65 h 151"/>
                  <a:gd name="T36" fmla="*/ 59 w 99"/>
                  <a:gd name="T37" fmla="*/ 67 h 151"/>
                  <a:gd name="T38" fmla="*/ 65 w 99"/>
                  <a:gd name="T39" fmla="*/ 32 h 151"/>
                  <a:gd name="T40" fmla="*/ 50 w 99"/>
                  <a:gd name="T41" fmla="*/ 129 h 151"/>
                  <a:gd name="T42" fmla="*/ 50 w 99"/>
                  <a:gd name="T43" fmla="*/ 129 h 151"/>
                  <a:gd name="T44" fmla="*/ 59 w 99"/>
                  <a:gd name="T45" fmla="*/ 73 h 151"/>
                  <a:gd name="T46" fmla="*/ 62 w 99"/>
                  <a:gd name="T47" fmla="*/ 70 h 151"/>
                  <a:gd name="T48" fmla="*/ 92 w 99"/>
                  <a:gd name="T49" fmla="*/ 7 h 151"/>
                  <a:gd name="T50" fmla="*/ 81 w 99"/>
                  <a:gd name="T51" fmla="*/ 3 h 151"/>
                  <a:gd name="T52" fmla="*/ 62 w 99"/>
                  <a:gd name="T53" fmla="*/ 25 h 151"/>
                  <a:gd name="T54" fmla="*/ 61 w 99"/>
                  <a:gd name="T55" fmla="*/ 29 h 151"/>
                  <a:gd name="T56" fmla="*/ 51 w 99"/>
                  <a:gd name="T57" fmla="*/ 72 h 151"/>
                  <a:gd name="T58" fmla="*/ 50 w 99"/>
                  <a:gd name="T59" fmla="*/ 75 h 151"/>
                  <a:gd name="T60" fmla="*/ 42 w 99"/>
                  <a:gd name="T61" fmla="*/ 84 h 151"/>
                  <a:gd name="T62" fmla="*/ 49 w 99"/>
                  <a:gd name="T63" fmla="*/ 42 h 151"/>
                  <a:gd name="T64" fmla="*/ 33 w 99"/>
                  <a:gd name="T65" fmla="*/ 42 h 151"/>
                  <a:gd name="T66" fmla="*/ 32 w 99"/>
                  <a:gd name="T67" fmla="*/ 44 h 151"/>
                  <a:gd name="T68" fmla="*/ 38 w 99"/>
                  <a:gd name="T69" fmla="*/ 44 h 151"/>
                  <a:gd name="T70" fmla="*/ 40 w 99"/>
                  <a:gd name="T71" fmla="*/ 46 h 151"/>
                  <a:gd name="T72" fmla="*/ 40 w 99"/>
                  <a:gd name="T73" fmla="*/ 47 h 151"/>
                  <a:gd name="T74" fmla="*/ 32 w 99"/>
                  <a:gd name="T75" fmla="*/ 95 h 151"/>
                  <a:gd name="T76" fmla="*/ 1 w 99"/>
                  <a:gd name="T77" fmla="*/ 130 h 151"/>
                  <a:gd name="T78" fmla="*/ 0 w 99"/>
                  <a:gd name="T79" fmla="*/ 140 h 151"/>
                  <a:gd name="T80" fmla="*/ 31 w 99"/>
                  <a:gd name="T81" fmla="*/ 105 h 151"/>
                  <a:gd name="T82" fmla="*/ 23 w 99"/>
                  <a:gd name="T83" fmla="*/ 151 h 151"/>
                  <a:gd name="T84" fmla="*/ 94 w 99"/>
                  <a:gd name="T85" fmla="*/ 151 h 151"/>
                  <a:gd name="T86" fmla="*/ 97 w 99"/>
                  <a:gd name="T87" fmla="*/ 129 h 151"/>
                  <a:gd name="T88" fmla="*/ 50 w 99"/>
                  <a:gd name="T89" fmla="*/ 129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99" h="151">
                    <a:moveTo>
                      <a:pt x="87" y="143"/>
                    </a:moveTo>
                    <a:lnTo>
                      <a:pt x="87" y="143"/>
                    </a:lnTo>
                    <a:lnTo>
                      <a:pt x="33" y="143"/>
                    </a:lnTo>
                    <a:cubicBezTo>
                      <a:pt x="33" y="143"/>
                      <a:pt x="33" y="142"/>
                      <a:pt x="33" y="142"/>
                    </a:cubicBezTo>
                    <a:lnTo>
                      <a:pt x="41" y="94"/>
                    </a:lnTo>
                    <a:lnTo>
                      <a:pt x="49" y="84"/>
                    </a:lnTo>
                    <a:lnTo>
                      <a:pt x="41" y="136"/>
                    </a:lnTo>
                    <a:cubicBezTo>
                      <a:pt x="41" y="136"/>
                      <a:pt x="41" y="137"/>
                      <a:pt x="40" y="137"/>
                    </a:cubicBezTo>
                    <a:lnTo>
                      <a:pt x="45" y="137"/>
                    </a:lnTo>
                    <a:lnTo>
                      <a:pt x="45" y="137"/>
                    </a:lnTo>
                    <a:lnTo>
                      <a:pt x="88" y="137"/>
                    </a:lnTo>
                    <a:lnTo>
                      <a:pt x="87" y="143"/>
                    </a:lnTo>
                    <a:close/>
                    <a:moveTo>
                      <a:pt x="65" y="32"/>
                    </a:moveTo>
                    <a:lnTo>
                      <a:pt x="65" y="32"/>
                    </a:lnTo>
                    <a:lnTo>
                      <a:pt x="66" y="30"/>
                    </a:lnTo>
                    <a:cubicBezTo>
                      <a:pt x="67" y="23"/>
                      <a:pt x="74" y="8"/>
                      <a:pt x="82" y="4"/>
                    </a:cubicBezTo>
                    <a:cubicBezTo>
                      <a:pt x="86" y="3"/>
                      <a:pt x="88" y="3"/>
                      <a:pt x="90" y="8"/>
                    </a:cubicBezTo>
                    <a:cubicBezTo>
                      <a:pt x="95" y="18"/>
                      <a:pt x="81" y="45"/>
                      <a:pt x="61" y="65"/>
                    </a:cubicBezTo>
                    <a:cubicBezTo>
                      <a:pt x="61" y="65"/>
                      <a:pt x="59" y="67"/>
                      <a:pt x="59" y="67"/>
                    </a:cubicBezTo>
                    <a:cubicBezTo>
                      <a:pt x="61" y="57"/>
                      <a:pt x="62" y="43"/>
                      <a:pt x="65" y="32"/>
                    </a:cubicBezTo>
                    <a:close/>
                    <a:moveTo>
                      <a:pt x="50" y="129"/>
                    </a:moveTo>
                    <a:lnTo>
                      <a:pt x="50" y="129"/>
                    </a:lnTo>
                    <a:lnTo>
                      <a:pt x="59" y="73"/>
                    </a:lnTo>
                    <a:cubicBezTo>
                      <a:pt x="59" y="73"/>
                      <a:pt x="61" y="70"/>
                      <a:pt x="62" y="70"/>
                    </a:cubicBezTo>
                    <a:cubicBezTo>
                      <a:pt x="80" y="50"/>
                      <a:pt x="99" y="21"/>
                      <a:pt x="92" y="7"/>
                    </a:cubicBezTo>
                    <a:cubicBezTo>
                      <a:pt x="90" y="2"/>
                      <a:pt x="86" y="0"/>
                      <a:pt x="81" y="3"/>
                    </a:cubicBezTo>
                    <a:cubicBezTo>
                      <a:pt x="73" y="6"/>
                      <a:pt x="65" y="17"/>
                      <a:pt x="62" y="25"/>
                    </a:cubicBezTo>
                    <a:cubicBezTo>
                      <a:pt x="62" y="25"/>
                      <a:pt x="61" y="27"/>
                      <a:pt x="61" y="29"/>
                    </a:cubicBezTo>
                    <a:cubicBezTo>
                      <a:pt x="55" y="43"/>
                      <a:pt x="53" y="58"/>
                      <a:pt x="51" y="72"/>
                    </a:cubicBezTo>
                    <a:cubicBezTo>
                      <a:pt x="50" y="73"/>
                      <a:pt x="50" y="74"/>
                      <a:pt x="50" y="75"/>
                    </a:cubicBezTo>
                    <a:lnTo>
                      <a:pt x="42" y="84"/>
                    </a:lnTo>
                    <a:lnTo>
                      <a:pt x="49" y="42"/>
                    </a:lnTo>
                    <a:lnTo>
                      <a:pt x="33" y="42"/>
                    </a:lnTo>
                    <a:lnTo>
                      <a:pt x="32" y="44"/>
                    </a:lnTo>
                    <a:cubicBezTo>
                      <a:pt x="32" y="44"/>
                      <a:pt x="35" y="44"/>
                      <a:pt x="38" y="44"/>
                    </a:cubicBezTo>
                    <a:cubicBezTo>
                      <a:pt x="39" y="44"/>
                      <a:pt x="40" y="46"/>
                      <a:pt x="40" y="46"/>
                    </a:cubicBezTo>
                    <a:cubicBezTo>
                      <a:pt x="40" y="47"/>
                      <a:pt x="40" y="47"/>
                      <a:pt x="40" y="47"/>
                    </a:cubicBezTo>
                    <a:lnTo>
                      <a:pt x="32" y="95"/>
                    </a:lnTo>
                    <a:lnTo>
                      <a:pt x="1" y="130"/>
                    </a:lnTo>
                    <a:lnTo>
                      <a:pt x="0" y="140"/>
                    </a:lnTo>
                    <a:lnTo>
                      <a:pt x="31" y="105"/>
                    </a:lnTo>
                    <a:lnTo>
                      <a:pt x="23" y="151"/>
                    </a:lnTo>
                    <a:lnTo>
                      <a:pt x="94" y="151"/>
                    </a:lnTo>
                    <a:lnTo>
                      <a:pt x="97" y="129"/>
                    </a:lnTo>
                    <a:lnTo>
                      <a:pt x="50" y="129"/>
                    </a:lnTo>
                    <a:close/>
                  </a:path>
                </a:pathLst>
              </a:custGeom>
              <a:solidFill>
                <a:schemeClr val="accent4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auto">
              <a:xfrm>
                <a:off x="7700963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 7"/>
              <p:cNvSpPr>
                <a:spLocks noEditPoints="1"/>
              </p:cNvSpPr>
              <p:nvPr/>
            </p:nvSpPr>
            <p:spPr bwMode="auto">
              <a:xfrm>
                <a:off x="8326438" y="688975"/>
                <a:ext cx="939800" cy="977900"/>
              </a:xfrm>
              <a:custGeom>
                <a:avLst/>
                <a:gdLst>
                  <a:gd name="T0" fmla="*/ 84 w 84"/>
                  <a:gd name="T1" fmla="*/ 40 h 80"/>
                  <a:gd name="T2" fmla="*/ 84 w 84"/>
                  <a:gd name="T3" fmla="*/ 40 h 80"/>
                  <a:gd name="T4" fmla="*/ 42 w 84"/>
                  <a:gd name="T5" fmla="*/ 0 h 80"/>
                  <a:gd name="T6" fmla="*/ 0 w 84"/>
                  <a:gd name="T7" fmla="*/ 40 h 80"/>
                  <a:gd name="T8" fmla="*/ 42 w 84"/>
                  <a:gd name="T9" fmla="*/ 80 h 80"/>
                  <a:gd name="T10" fmla="*/ 84 w 84"/>
                  <a:gd name="T11" fmla="*/ 40 h 80"/>
                  <a:gd name="T12" fmla="*/ 71 w 84"/>
                  <a:gd name="T13" fmla="*/ 40 h 80"/>
                  <a:gd name="T14" fmla="*/ 71 w 84"/>
                  <a:gd name="T15" fmla="*/ 40 h 80"/>
                  <a:gd name="T16" fmla="*/ 42 w 84"/>
                  <a:gd name="T17" fmla="*/ 70 h 80"/>
                  <a:gd name="T18" fmla="*/ 12 w 84"/>
                  <a:gd name="T19" fmla="*/ 40 h 80"/>
                  <a:gd name="T20" fmla="*/ 42 w 84"/>
                  <a:gd name="T21" fmla="*/ 11 h 80"/>
                  <a:gd name="T22" fmla="*/ 71 w 84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4" h="80">
                    <a:moveTo>
                      <a:pt x="84" y="40"/>
                    </a:moveTo>
                    <a:lnTo>
                      <a:pt x="84" y="40"/>
                    </a:lnTo>
                    <a:cubicBezTo>
                      <a:pt x="84" y="17"/>
                      <a:pt x="66" y="0"/>
                      <a:pt x="42" y="0"/>
                    </a:cubicBezTo>
                    <a:cubicBezTo>
                      <a:pt x="17" y="0"/>
                      <a:pt x="0" y="17"/>
                      <a:pt x="0" y="40"/>
                    </a:cubicBezTo>
                    <a:cubicBezTo>
                      <a:pt x="0" y="63"/>
                      <a:pt x="17" y="80"/>
                      <a:pt x="42" y="80"/>
                    </a:cubicBezTo>
                    <a:cubicBezTo>
                      <a:pt x="66" y="80"/>
                      <a:pt x="84" y="63"/>
                      <a:pt x="84" y="40"/>
                    </a:cubicBezTo>
                    <a:close/>
                    <a:moveTo>
                      <a:pt x="71" y="40"/>
                    </a:moveTo>
                    <a:lnTo>
                      <a:pt x="71" y="40"/>
                    </a:lnTo>
                    <a:cubicBezTo>
                      <a:pt x="71" y="57"/>
                      <a:pt x="59" y="70"/>
                      <a:pt x="42" y="70"/>
                    </a:cubicBezTo>
                    <a:cubicBezTo>
                      <a:pt x="25" y="70"/>
                      <a:pt x="12" y="57"/>
                      <a:pt x="12" y="40"/>
                    </a:cubicBezTo>
                    <a:cubicBezTo>
                      <a:pt x="12" y="23"/>
                      <a:pt x="25" y="11"/>
                      <a:pt x="42" y="11"/>
                    </a:cubicBezTo>
                    <a:cubicBezTo>
                      <a:pt x="59" y="11"/>
                      <a:pt x="71" y="23"/>
                      <a:pt x="71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9534525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>
                <a:off x="10328275" y="712788"/>
                <a:ext cx="536575" cy="928688"/>
              </a:xfrm>
              <a:custGeom>
                <a:avLst/>
                <a:gdLst>
                  <a:gd name="T0" fmla="*/ 13 w 48"/>
                  <a:gd name="T1" fmla="*/ 10 h 76"/>
                  <a:gd name="T2" fmla="*/ 13 w 48"/>
                  <a:gd name="T3" fmla="*/ 10 h 76"/>
                  <a:gd name="T4" fmla="*/ 13 w 48"/>
                  <a:gd name="T5" fmla="*/ 33 h 76"/>
                  <a:gd name="T6" fmla="*/ 42 w 48"/>
                  <a:gd name="T7" fmla="*/ 33 h 76"/>
                  <a:gd name="T8" fmla="*/ 42 w 48"/>
                  <a:gd name="T9" fmla="*/ 43 h 76"/>
                  <a:gd name="T10" fmla="*/ 13 w 48"/>
                  <a:gd name="T11" fmla="*/ 43 h 76"/>
                  <a:gd name="T12" fmla="*/ 13 w 48"/>
                  <a:gd name="T13" fmla="*/ 76 h 76"/>
                  <a:gd name="T14" fmla="*/ 0 w 48"/>
                  <a:gd name="T15" fmla="*/ 76 h 76"/>
                  <a:gd name="T16" fmla="*/ 0 w 48"/>
                  <a:gd name="T17" fmla="*/ 0 h 76"/>
                  <a:gd name="T18" fmla="*/ 48 w 48"/>
                  <a:gd name="T19" fmla="*/ 0 h 76"/>
                  <a:gd name="T20" fmla="*/ 48 w 48"/>
                  <a:gd name="T21" fmla="*/ 10 h 76"/>
                  <a:gd name="T22" fmla="*/ 13 w 48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76">
                    <a:moveTo>
                      <a:pt x="13" y="10"/>
                    </a:moveTo>
                    <a:lnTo>
                      <a:pt x="13" y="10"/>
                    </a:lnTo>
                    <a:lnTo>
                      <a:pt x="13" y="33"/>
                    </a:lnTo>
                    <a:lnTo>
                      <a:pt x="42" y="33"/>
                    </a:lnTo>
                    <a:lnTo>
                      <a:pt x="42" y="43"/>
                    </a:lnTo>
                    <a:lnTo>
                      <a:pt x="13" y="43"/>
                    </a:lnTo>
                    <a:lnTo>
                      <a:pt x="13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0"/>
                    </a:lnTo>
                    <a:lnTo>
                      <a:pt x="13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/>
            </p:nvSpPr>
            <p:spPr bwMode="auto">
              <a:xfrm>
                <a:off x="11110913" y="712788"/>
                <a:ext cx="525463" cy="928688"/>
              </a:xfrm>
              <a:custGeom>
                <a:avLst/>
                <a:gdLst>
                  <a:gd name="T0" fmla="*/ 12 w 47"/>
                  <a:gd name="T1" fmla="*/ 10 h 76"/>
                  <a:gd name="T2" fmla="*/ 12 w 47"/>
                  <a:gd name="T3" fmla="*/ 10 h 76"/>
                  <a:gd name="T4" fmla="*/ 12 w 47"/>
                  <a:gd name="T5" fmla="*/ 33 h 76"/>
                  <a:gd name="T6" fmla="*/ 41 w 47"/>
                  <a:gd name="T7" fmla="*/ 33 h 76"/>
                  <a:gd name="T8" fmla="*/ 41 w 47"/>
                  <a:gd name="T9" fmla="*/ 43 h 76"/>
                  <a:gd name="T10" fmla="*/ 12 w 47"/>
                  <a:gd name="T11" fmla="*/ 43 h 76"/>
                  <a:gd name="T12" fmla="*/ 12 w 47"/>
                  <a:gd name="T13" fmla="*/ 76 h 76"/>
                  <a:gd name="T14" fmla="*/ 0 w 47"/>
                  <a:gd name="T15" fmla="*/ 76 h 76"/>
                  <a:gd name="T16" fmla="*/ 0 w 47"/>
                  <a:gd name="T17" fmla="*/ 0 h 76"/>
                  <a:gd name="T18" fmla="*/ 47 w 47"/>
                  <a:gd name="T19" fmla="*/ 0 h 76"/>
                  <a:gd name="T20" fmla="*/ 47 w 47"/>
                  <a:gd name="T21" fmla="*/ 10 h 76"/>
                  <a:gd name="T22" fmla="*/ 12 w 47"/>
                  <a:gd name="T23" fmla="*/ 1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6">
                    <a:moveTo>
                      <a:pt x="12" y="10"/>
                    </a:moveTo>
                    <a:lnTo>
                      <a:pt x="12" y="10"/>
                    </a:lnTo>
                    <a:lnTo>
                      <a:pt x="12" y="33"/>
                    </a:lnTo>
                    <a:lnTo>
                      <a:pt x="41" y="33"/>
                    </a:lnTo>
                    <a:lnTo>
                      <a:pt x="41" y="43"/>
                    </a:lnTo>
                    <a:lnTo>
                      <a:pt x="12" y="43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/>
            </p:nvSpPr>
            <p:spPr bwMode="auto">
              <a:xfrm>
                <a:off x="990600" y="712788"/>
                <a:ext cx="536575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12 w 48"/>
                  <a:gd name="T7" fmla="*/ 0 h 76"/>
                  <a:gd name="T8" fmla="*/ 12 w 48"/>
                  <a:gd name="T9" fmla="*/ 66 h 76"/>
                  <a:gd name="T10" fmla="*/ 48 w 48"/>
                  <a:gd name="T11" fmla="*/ 66 h 76"/>
                  <a:gd name="T12" fmla="*/ 48 w 48"/>
                  <a:gd name="T13" fmla="*/ 76 h 76"/>
                  <a:gd name="T14" fmla="*/ 0 w 48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2"/>
              <p:cNvSpPr>
                <a:spLocks noEditPoints="1"/>
              </p:cNvSpPr>
              <p:nvPr/>
            </p:nvSpPr>
            <p:spPr bwMode="auto">
              <a:xfrm>
                <a:off x="1604963" y="688975"/>
                <a:ext cx="950913" cy="977900"/>
              </a:xfrm>
              <a:custGeom>
                <a:avLst/>
                <a:gdLst>
                  <a:gd name="T0" fmla="*/ 85 w 85"/>
                  <a:gd name="T1" fmla="*/ 40 h 80"/>
                  <a:gd name="T2" fmla="*/ 85 w 85"/>
                  <a:gd name="T3" fmla="*/ 40 h 80"/>
                  <a:gd name="T4" fmla="*/ 43 w 85"/>
                  <a:gd name="T5" fmla="*/ 0 h 80"/>
                  <a:gd name="T6" fmla="*/ 0 w 85"/>
                  <a:gd name="T7" fmla="*/ 40 h 80"/>
                  <a:gd name="T8" fmla="*/ 43 w 85"/>
                  <a:gd name="T9" fmla="*/ 80 h 80"/>
                  <a:gd name="T10" fmla="*/ 85 w 85"/>
                  <a:gd name="T11" fmla="*/ 40 h 80"/>
                  <a:gd name="T12" fmla="*/ 72 w 85"/>
                  <a:gd name="T13" fmla="*/ 40 h 80"/>
                  <a:gd name="T14" fmla="*/ 72 w 85"/>
                  <a:gd name="T15" fmla="*/ 40 h 80"/>
                  <a:gd name="T16" fmla="*/ 43 w 85"/>
                  <a:gd name="T17" fmla="*/ 70 h 80"/>
                  <a:gd name="T18" fmla="*/ 13 w 85"/>
                  <a:gd name="T19" fmla="*/ 40 h 80"/>
                  <a:gd name="T20" fmla="*/ 43 w 85"/>
                  <a:gd name="T21" fmla="*/ 11 h 80"/>
                  <a:gd name="T22" fmla="*/ 72 w 85"/>
                  <a:gd name="T2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5" h="80">
                    <a:moveTo>
                      <a:pt x="85" y="40"/>
                    </a:moveTo>
                    <a:lnTo>
                      <a:pt x="85" y="40"/>
                    </a:lnTo>
                    <a:cubicBezTo>
                      <a:pt x="85" y="17"/>
                      <a:pt x="67" y="0"/>
                      <a:pt x="43" y="0"/>
                    </a:cubicBezTo>
                    <a:cubicBezTo>
                      <a:pt x="18" y="0"/>
                      <a:pt x="0" y="17"/>
                      <a:pt x="0" y="40"/>
                    </a:cubicBezTo>
                    <a:cubicBezTo>
                      <a:pt x="0" y="63"/>
                      <a:pt x="18" y="80"/>
                      <a:pt x="43" y="80"/>
                    </a:cubicBezTo>
                    <a:cubicBezTo>
                      <a:pt x="67" y="80"/>
                      <a:pt x="85" y="63"/>
                      <a:pt x="85" y="40"/>
                    </a:cubicBezTo>
                    <a:close/>
                    <a:moveTo>
                      <a:pt x="72" y="40"/>
                    </a:moveTo>
                    <a:lnTo>
                      <a:pt x="72" y="40"/>
                    </a:lnTo>
                    <a:cubicBezTo>
                      <a:pt x="72" y="57"/>
                      <a:pt x="59" y="70"/>
                      <a:pt x="43" y="70"/>
                    </a:cubicBezTo>
                    <a:cubicBezTo>
                      <a:pt x="26" y="70"/>
                      <a:pt x="13" y="57"/>
                      <a:pt x="13" y="40"/>
                    </a:cubicBezTo>
                    <a:cubicBezTo>
                      <a:pt x="13" y="23"/>
                      <a:pt x="26" y="11"/>
                      <a:pt x="43" y="11"/>
                    </a:cubicBezTo>
                    <a:cubicBezTo>
                      <a:pt x="59" y="11"/>
                      <a:pt x="72" y="23"/>
                      <a:pt x="72" y="4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/>
            </p:nvSpPr>
            <p:spPr bwMode="auto">
              <a:xfrm>
                <a:off x="2657475" y="712788"/>
                <a:ext cx="760413" cy="928688"/>
              </a:xfrm>
              <a:custGeom>
                <a:avLst/>
                <a:gdLst>
                  <a:gd name="T0" fmla="*/ 39 w 68"/>
                  <a:gd name="T1" fmla="*/ 42 h 76"/>
                  <a:gd name="T2" fmla="*/ 39 w 68"/>
                  <a:gd name="T3" fmla="*/ 42 h 76"/>
                  <a:gd name="T4" fmla="*/ 39 w 68"/>
                  <a:gd name="T5" fmla="*/ 76 h 76"/>
                  <a:gd name="T6" fmla="*/ 27 w 68"/>
                  <a:gd name="T7" fmla="*/ 76 h 76"/>
                  <a:gd name="T8" fmla="*/ 27 w 68"/>
                  <a:gd name="T9" fmla="*/ 42 h 76"/>
                  <a:gd name="T10" fmla="*/ 0 w 68"/>
                  <a:gd name="T11" fmla="*/ 0 h 76"/>
                  <a:gd name="T12" fmla="*/ 14 w 68"/>
                  <a:gd name="T13" fmla="*/ 0 h 76"/>
                  <a:gd name="T14" fmla="*/ 34 w 68"/>
                  <a:gd name="T15" fmla="*/ 31 h 76"/>
                  <a:gd name="T16" fmla="*/ 54 w 68"/>
                  <a:gd name="T17" fmla="*/ 0 h 76"/>
                  <a:gd name="T18" fmla="*/ 68 w 68"/>
                  <a:gd name="T19" fmla="*/ 0 h 76"/>
                  <a:gd name="T20" fmla="*/ 39 w 68"/>
                  <a:gd name="T21" fmla="*/ 4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76">
                    <a:moveTo>
                      <a:pt x="39" y="42"/>
                    </a:moveTo>
                    <a:lnTo>
                      <a:pt x="39" y="42"/>
                    </a:lnTo>
                    <a:lnTo>
                      <a:pt x="39" y="76"/>
                    </a:lnTo>
                    <a:lnTo>
                      <a:pt x="27" y="76"/>
                    </a:lnTo>
                    <a:lnTo>
                      <a:pt x="27" y="42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34" y="31"/>
                    </a:lnTo>
                    <a:lnTo>
                      <a:pt x="54" y="0"/>
                    </a:lnTo>
                    <a:lnTo>
                      <a:pt x="68" y="0"/>
                    </a:lnTo>
                    <a:lnTo>
                      <a:pt x="39" y="42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/>
            </p:nvSpPr>
            <p:spPr bwMode="auto">
              <a:xfrm>
                <a:off x="3617913" y="712788"/>
                <a:ext cx="538163" cy="928688"/>
              </a:xfrm>
              <a:custGeom>
                <a:avLst/>
                <a:gdLst>
                  <a:gd name="T0" fmla="*/ 0 w 48"/>
                  <a:gd name="T1" fmla="*/ 76 h 76"/>
                  <a:gd name="T2" fmla="*/ 0 w 48"/>
                  <a:gd name="T3" fmla="*/ 76 h 76"/>
                  <a:gd name="T4" fmla="*/ 0 w 48"/>
                  <a:gd name="T5" fmla="*/ 0 h 76"/>
                  <a:gd name="T6" fmla="*/ 47 w 48"/>
                  <a:gd name="T7" fmla="*/ 0 h 76"/>
                  <a:gd name="T8" fmla="*/ 47 w 48"/>
                  <a:gd name="T9" fmla="*/ 10 h 76"/>
                  <a:gd name="T10" fmla="*/ 12 w 48"/>
                  <a:gd name="T11" fmla="*/ 10 h 76"/>
                  <a:gd name="T12" fmla="*/ 12 w 48"/>
                  <a:gd name="T13" fmla="*/ 32 h 76"/>
                  <a:gd name="T14" fmla="*/ 41 w 48"/>
                  <a:gd name="T15" fmla="*/ 32 h 76"/>
                  <a:gd name="T16" fmla="*/ 41 w 48"/>
                  <a:gd name="T17" fmla="*/ 42 h 76"/>
                  <a:gd name="T18" fmla="*/ 12 w 48"/>
                  <a:gd name="T19" fmla="*/ 42 h 76"/>
                  <a:gd name="T20" fmla="*/ 12 w 48"/>
                  <a:gd name="T21" fmla="*/ 66 h 76"/>
                  <a:gd name="T22" fmla="*/ 48 w 48"/>
                  <a:gd name="T23" fmla="*/ 66 h 76"/>
                  <a:gd name="T24" fmla="*/ 48 w 48"/>
                  <a:gd name="T25" fmla="*/ 76 h 76"/>
                  <a:gd name="T26" fmla="*/ 0 w 48"/>
                  <a:gd name="T2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76">
                    <a:moveTo>
                      <a:pt x="0" y="76"/>
                    </a:moveTo>
                    <a:lnTo>
                      <a:pt x="0" y="76"/>
                    </a:lnTo>
                    <a:lnTo>
                      <a:pt x="0" y="0"/>
                    </a:lnTo>
                    <a:lnTo>
                      <a:pt x="47" y="0"/>
                    </a:lnTo>
                    <a:lnTo>
                      <a:pt x="47" y="10"/>
                    </a:lnTo>
                    <a:lnTo>
                      <a:pt x="12" y="10"/>
                    </a:lnTo>
                    <a:lnTo>
                      <a:pt x="12" y="32"/>
                    </a:lnTo>
                    <a:lnTo>
                      <a:pt x="41" y="32"/>
                    </a:lnTo>
                    <a:lnTo>
                      <a:pt x="41" y="42"/>
                    </a:lnTo>
                    <a:lnTo>
                      <a:pt x="12" y="42"/>
                    </a:lnTo>
                    <a:lnTo>
                      <a:pt x="12" y="66"/>
                    </a:lnTo>
                    <a:lnTo>
                      <a:pt x="48" y="66"/>
                    </a:lnTo>
                    <a:lnTo>
                      <a:pt x="48" y="76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/>
            </p:nvSpPr>
            <p:spPr bwMode="auto">
              <a:xfrm>
                <a:off x="4424363" y="712788"/>
                <a:ext cx="771525" cy="941388"/>
              </a:xfrm>
              <a:custGeom>
                <a:avLst/>
                <a:gdLst>
                  <a:gd name="T0" fmla="*/ 58 w 69"/>
                  <a:gd name="T1" fmla="*/ 77 h 77"/>
                  <a:gd name="T2" fmla="*/ 58 w 69"/>
                  <a:gd name="T3" fmla="*/ 77 h 77"/>
                  <a:gd name="T4" fmla="*/ 15 w 69"/>
                  <a:gd name="T5" fmla="*/ 22 h 77"/>
                  <a:gd name="T6" fmla="*/ 11 w 69"/>
                  <a:gd name="T7" fmla="*/ 15 h 77"/>
                  <a:gd name="T8" fmla="*/ 11 w 69"/>
                  <a:gd name="T9" fmla="*/ 76 h 77"/>
                  <a:gd name="T10" fmla="*/ 0 w 69"/>
                  <a:gd name="T11" fmla="*/ 76 h 77"/>
                  <a:gd name="T12" fmla="*/ 0 w 69"/>
                  <a:gd name="T13" fmla="*/ 0 h 77"/>
                  <a:gd name="T14" fmla="*/ 12 w 69"/>
                  <a:gd name="T15" fmla="*/ 0 h 77"/>
                  <a:gd name="T16" fmla="*/ 55 w 69"/>
                  <a:gd name="T17" fmla="*/ 54 h 77"/>
                  <a:gd name="T18" fmla="*/ 58 w 69"/>
                  <a:gd name="T19" fmla="*/ 61 h 77"/>
                  <a:gd name="T20" fmla="*/ 58 w 69"/>
                  <a:gd name="T21" fmla="*/ 0 h 77"/>
                  <a:gd name="T22" fmla="*/ 69 w 69"/>
                  <a:gd name="T23" fmla="*/ 0 h 77"/>
                  <a:gd name="T24" fmla="*/ 69 w 69"/>
                  <a:gd name="T25" fmla="*/ 77 h 77"/>
                  <a:gd name="T26" fmla="*/ 58 w 69"/>
                  <a:gd name="T2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77">
                    <a:moveTo>
                      <a:pt x="58" y="77"/>
                    </a:moveTo>
                    <a:lnTo>
                      <a:pt x="58" y="77"/>
                    </a:lnTo>
                    <a:lnTo>
                      <a:pt x="15" y="22"/>
                    </a:lnTo>
                    <a:cubicBezTo>
                      <a:pt x="12" y="19"/>
                      <a:pt x="12" y="17"/>
                      <a:pt x="11" y="15"/>
                    </a:cubicBezTo>
                    <a:lnTo>
                      <a:pt x="11" y="76"/>
                    </a:lnTo>
                    <a:lnTo>
                      <a:pt x="0" y="7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5" y="54"/>
                    </a:lnTo>
                    <a:cubicBezTo>
                      <a:pt x="56" y="56"/>
                      <a:pt x="58" y="59"/>
                      <a:pt x="58" y="61"/>
                    </a:cubicBezTo>
                    <a:lnTo>
                      <a:pt x="58" y="0"/>
                    </a:lnTo>
                    <a:lnTo>
                      <a:pt x="69" y="0"/>
                    </a:lnTo>
                    <a:lnTo>
                      <a:pt x="69" y="77"/>
                    </a:lnTo>
                    <a:lnTo>
                      <a:pt x="58" y="7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/>
            </p:nvSpPr>
            <p:spPr bwMode="auto">
              <a:xfrm>
                <a:off x="5464175" y="688975"/>
                <a:ext cx="614363" cy="977900"/>
              </a:xfrm>
              <a:custGeom>
                <a:avLst/>
                <a:gdLst>
                  <a:gd name="T0" fmla="*/ 50 w 55"/>
                  <a:gd name="T1" fmla="*/ 17 h 80"/>
                  <a:gd name="T2" fmla="*/ 50 w 55"/>
                  <a:gd name="T3" fmla="*/ 17 h 80"/>
                  <a:gd name="T4" fmla="*/ 41 w 55"/>
                  <a:gd name="T5" fmla="*/ 12 h 80"/>
                  <a:gd name="T6" fmla="*/ 30 w 55"/>
                  <a:gd name="T7" fmla="*/ 11 h 80"/>
                  <a:gd name="T8" fmla="*/ 14 w 55"/>
                  <a:gd name="T9" fmla="*/ 20 h 80"/>
                  <a:gd name="T10" fmla="*/ 15 w 55"/>
                  <a:gd name="T11" fmla="*/ 24 h 80"/>
                  <a:gd name="T12" fmla="*/ 35 w 55"/>
                  <a:gd name="T13" fmla="*/ 36 h 80"/>
                  <a:gd name="T14" fmla="*/ 54 w 55"/>
                  <a:gd name="T15" fmla="*/ 58 h 80"/>
                  <a:gd name="T16" fmla="*/ 26 w 55"/>
                  <a:gd name="T17" fmla="*/ 80 h 80"/>
                  <a:gd name="T18" fmla="*/ 10 w 55"/>
                  <a:gd name="T19" fmla="*/ 77 h 80"/>
                  <a:gd name="T20" fmla="*/ 0 w 55"/>
                  <a:gd name="T21" fmla="*/ 71 h 80"/>
                  <a:gd name="T22" fmla="*/ 5 w 55"/>
                  <a:gd name="T23" fmla="*/ 61 h 80"/>
                  <a:gd name="T24" fmla="*/ 15 w 55"/>
                  <a:gd name="T25" fmla="*/ 67 h 80"/>
                  <a:gd name="T26" fmla="*/ 28 w 55"/>
                  <a:gd name="T27" fmla="*/ 70 h 80"/>
                  <a:gd name="T28" fmla="*/ 42 w 55"/>
                  <a:gd name="T29" fmla="*/ 59 h 80"/>
                  <a:gd name="T30" fmla="*/ 33 w 55"/>
                  <a:gd name="T31" fmla="*/ 48 h 80"/>
                  <a:gd name="T32" fmla="*/ 19 w 55"/>
                  <a:gd name="T33" fmla="*/ 41 h 80"/>
                  <a:gd name="T34" fmla="*/ 2 w 55"/>
                  <a:gd name="T35" fmla="*/ 21 h 80"/>
                  <a:gd name="T36" fmla="*/ 30 w 55"/>
                  <a:gd name="T37" fmla="*/ 0 h 80"/>
                  <a:gd name="T38" fmla="*/ 44 w 55"/>
                  <a:gd name="T39" fmla="*/ 2 h 80"/>
                  <a:gd name="T40" fmla="*/ 55 w 55"/>
                  <a:gd name="T41" fmla="*/ 7 h 80"/>
                  <a:gd name="T42" fmla="*/ 50 w 55"/>
                  <a:gd name="T43" fmla="*/ 1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80">
                    <a:moveTo>
                      <a:pt x="50" y="17"/>
                    </a:moveTo>
                    <a:lnTo>
                      <a:pt x="50" y="17"/>
                    </a:lnTo>
                    <a:cubicBezTo>
                      <a:pt x="46" y="14"/>
                      <a:pt x="45" y="13"/>
                      <a:pt x="41" y="12"/>
                    </a:cubicBezTo>
                    <a:cubicBezTo>
                      <a:pt x="37" y="11"/>
                      <a:pt x="33" y="11"/>
                      <a:pt x="30" y="11"/>
                    </a:cubicBezTo>
                    <a:cubicBezTo>
                      <a:pt x="20" y="11"/>
                      <a:pt x="14" y="14"/>
                      <a:pt x="14" y="20"/>
                    </a:cubicBezTo>
                    <a:cubicBezTo>
                      <a:pt x="14" y="22"/>
                      <a:pt x="15" y="23"/>
                      <a:pt x="15" y="24"/>
                    </a:cubicBezTo>
                    <a:cubicBezTo>
                      <a:pt x="17" y="28"/>
                      <a:pt x="20" y="29"/>
                      <a:pt x="35" y="36"/>
                    </a:cubicBezTo>
                    <a:cubicBezTo>
                      <a:pt x="49" y="43"/>
                      <a:pt x="54" y="48"/>
                      <a:pt x="54" y="58"/>
                    </a:cubicBezTo>
                    <a:cubicBezTo>
                      <a:pt x="54" y="71"/>
                      <a:pt x="43" y="80"/>
                      <a:pt x="26" y="80"/>
                    </a:cubicBezTo>
                    <a:cubicBezTo>
                      <a:pt x="20" y="80"/>
                      <a:pt x="15" y="79"/>
                      <a:pt x="10" y="77"/>
                    </a:cubicBezTo>
                    <a:cubicBezTo>
                      <a:pt x="7" y="76"/>
                      <a:pt x="5" y="75"/>
                      <a:pt x="0" y="71"/>
                    </a:cubicBezTo>
                    <a:lnTo>
                      <a:pt x="5" y="61"/>
                    </a:lnTo>
                    <a:cubicBezTo>
                      <a:pt x="10" y="65"/>
                      <a:pt x="12" y="66"/>
                      <a:pt x="15" y="67"/>
                    </a:cubicBezTo>
                    <a:cubicBezTo>
                      <a:pt x="19" y="69"/>
                      <a:pt x="23" y="70"/>
                      <a:pt x="28" y="70"/>
                    </a:cubicBezTo>
                    <a:cubicBezTo>
                      <a:pt x="37" y="70"/>
                      <a:pt x="42" y="66"/>
                      <a:pt x="42" y="59"/>
                    </a:cubicBezTo>
                    <a:cubicBezTo>
                      <a:pt x="42" y="54"/>
                      <a:pt x="39" y="51"/>
                      <a:pt x="33" y="48"/>
                    </a:cubicBezTo>
                    <a:lnTo>
                      <a:pt x="19" y="41"/>
                    </a:lnTo>
                    <a:cubicBezTo>
                      <a:pt x="8" y="36"/>
                      <a:pt x="2" y="29"/>
                      <a:pt x="2" y="21"/>
                    </a:cubicBezTo>
                    <a:cubicBezTo>
                      <a:pt x="2" y="9"/>
                      <a:pt x="13" y="0"/>
                      <a:pt x="30" y="0"/>
                    </a:cubicBezTo>
                    <a:cubicBezTo>
                      <a:pt x="35" y="0"/>
                      <a:pt x="40" y="1"/>
                      <a:pt x="44" y="2"/>
                    </a:cubicBezTo>
                    <a:cubicBezTo>
                      <a:pt x="48" y="3"/>
                      <a:pt x="50" y="4"/>
                      <a:pt x="55" y="7"/>
                    </a:cubicBezTo>
                    <a:lnTo>
                      <a:pt x="50" y="1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00039" y="296863"/>
            <a:ext cx="8892306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82664" y="1124063"/>
            <a:ext cx="8208962" cy="2054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 - Paragraph header</a:t>
            </a:r>
          </a:p>
          <a:p>
            <a:pPr lvl="5"/>
            <a:r>
              <a:rPr lang="en-GB" noProof="0" dirty="0"/>
              <a:t>Sixth level - Paragraph header</a:t>
            </a:r>
          </a:p>
        </p:txBody>
      </p: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300039" y="759061"/>
            <a:ext cx="8891586" cy="0"/>
          </a:xfrm>
          <a:prstGeom prst="line">
            <a:avLst/>
          </a:prstGeom>
          <a:ln w="12700" cap="rnd">
            <a:gradFill>
              <a:gsLst>
                <a:gs pos="45000">
                  <a:schemeClr val="bg2"/>
                </a:gs>
                <a:gs pos="85000">
                  <a:schemeClr val="accent5"/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2664" y="-711460"/>
            <a:ext cx="3860800" cy="1384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9" name="Tijdelijke aanduiding voor dianummer 5"/>
          <p:cNvSpPr txBox="1">
            <a:spLocks/>
          </p:cNvSpPr>
          <p:nvPr/>
        </p:nvSpPr>
        <p:spPr>
          <a:xfrm>
            <a:off x="11460149" y="6528419"/>
            <a:ext cx="431814" cy="1384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nl-NL"/>
            </a:defPPr>
            <a:lvl1pPr marL="0" algn="r" defTabSz="914400" rtl="0" eaLnBrk="1" latinLnBrk="0" hangingPunct="1">
              <a:lnSpc>
                <a:spcPct val="90000"/>
              </a:lnSpc>
              <a:defRPr sz="1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D39FBE-7E65-4D18-A44A-8465C1652DD6}" type="slidenum">
              <a:rPr lang="en-GB" smtClean="0">
                <a:solidFill>
                  <a:srgbClr val="A1A1A1"/>
                </a:solidFill>
              </a:rPr>
              <a:pPr/>
              <a:t>‹#›</a:t>
            </a:fld>
            <a:endParaRPr lang="en-GB" dirty="0">
              <a:solidFill>
                <a:srgbClr val="A1A1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5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5" r:id="rId2"/>
    <p:sldLayoutId id="2147483695" r:id="rId3"/>
    <p:sldLayoutId id="2147483698" r:id="rId4"/>
    <p:sldLayoutId id="2147483714" r:id="rId5"/>
    <p:sldLayoutId id="2147483699" r:id="rId6"/>
    <p:sldLayoutId id="2147483704" r:id="rId7"/>
    <p:sldLayoutId id="2147483703" r:id="rId8"/>
    <p:sldLayoutId id="2147483706" r:id="rId9"/>
    <p:sldLayoutId id="2147483700" r:id="rId10"/>
    <p:sldLayoutId id="2147483701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22250" indent="-22225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58800" indent="-201613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35038" indent="-211138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Char char="•"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Arial" panose="020B0604020202020204" pitchFamily="34" charset="0"/>
        <a:buNone/>
        <a:defRPr sz="2000" b="1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s://www.google.nl/url?sa=i&amp;rct=j&amp;q=&amp;esrc=s&amp;source=images&amp;cd=&amp;cad=rja&amp;uact=8&amp;ved=0ahUKEwi1lPm4tMXXAhXIA8AKHbuSC6AQjRwIBw&amp;url=https://www.boonton.org/163/Court&amp;psig=AOvVaw3mUl26Wt10YC3-NfRdlInA&amp;ust=1511001247541526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google.nl/url?sa=i&amp;rct=j&amp;q=&amp;esrc=s&amp;source=images&amp;cd=&amp;cad=rja&amp;uact=8&amp;ved=0ahUKEwjAn7TmoMPXAhWjIsAKHSX3BkQQjRwIBw&amp;url=http://www.pisanieprac.info/2017/raconteur-menu.tech&amp;psig=AOvVaw3BDDmBGgJOW5oCERRpEnFR&amp;ust=1510927246158009" TargetMode="External"/><Relationship Id="rId7" Type="http://schemas.openxmlformats.org/officeDocument/2006/relationships/image" Target="../media/image14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eg"/><Relationship Id="rId11" Type="http://schemas.openxmlformats.org/officeDocument/2006/relationships/hyperlink" Target="https://www.google.nl/url?sa=i&amp;rct=j&amp;q=&amp;esrc=s&amp;source=images&amp;cd=&amp;cad=rja&amp;uact=8&amp;ved=0ahUKEwiNydnkwazXAhUM16QKHcPQCVcQjRwIBw&amp;url=https://itbusiness.com.ua/social-networks/15851-nepredvidennye-posledstviya-sozdaniya-sotsialnoj-seti-postroennoj-na-ii.html&amp;psig=AOvVaw3bUDkDj37pOCX_RFm6nlu6&amp;ust=1510145831455422" TargetMode="External"/><Relationship Id="rId5" Type="http://schemas.openxmlformats.org/officeDocument/2006/relationships/hyperlink" Target="http://www.google.nl/url?sa=i&amp;rct=j&amp;q=&amp;esrc=s&amp;source=images&amp;cd=&amp;cad=rja&amp;uact=8&amp;ved=0ahUKEwjC-4ONwKzXAhUD6KQKHVPhBPoQjRwIBw&amp;url=http://www.iconarchive.com/show/summer-holiday-icons-by-dapino/passport-icon.html&amp;psig=AOvVaw1ndmLjvV1ZHH_Q3EjPvFYw&amp;ust=1510145373224548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hyperlink" Target="https://www.google.nl/url?sa=i&amp;rct=j&amp;q=&amp;esrc=s&amp;source=images&amp;cd=&amp;cad=rja&amp;uact=8&amp;ved=0ahUKEwjD8OyIwazXAhWNjKQKHRhyBV8QjRwIBw&amp;url=https://commons.wikimedia.org/wiki/File:Phone_Shiny_Icon.svg&amp;psig=AOvVaw0A-wVc2IY0-Qcqu6K9VLyi&amp;ust=151014564530634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947428" y="4854196"/>
            <a:ext cx="8352928" cy="443198"/>
          </a:xfrm>
        </p:spPr>
        <p:txBody>
          <a:bodyPr/>
          <a:lstStyle/>
          <a:p>
            <a:r>
              <a:rPr lang="en-GB" dirty="0"/>
              <a:t>General Data Protection Regulation</a:t>
            </a:r>
          </a:p>
        </p:txBody>
      </p:sp>
      <p:sp>
        <p:nvSpPr>
          <p:cNvPr id="12" name="Ondertitel 11"/>
          <p:cNvSpPr>
            <a:spLocks noGrp="1"/>
          </p:cNvSpPr>
          <p:nvPr>
            <p:ph type="subTitle" idx="1"/>
          </p:nvPr>
        </p:nvSpPr>
        <p:spPr>
          <a:xfrm>
            <a:off x="982663" y="5432589"/>
            <a:ext cx="7850187" cy="276999"/>
          </a:xfrm>
        </p:spPr>
        <p:txBody>
          <a:bodyPr/>
          <a:lstStyle/>
          <a:p>
            <a:r>
              <a:rPr lang="en-GB" dirty="0">
                <a:solidFill>
                  <a:schemeClr val="bg2"/>
                </a:solidFill>
              </a:rPr>
              <a:t>How does GDPR impact Swiss companies? </a:t>
            </a:r>
          </a:p>
        </p:txBody>
      </p:sp>
      <p:sp>
        <p:nvSpPr>
          <p:cNvPr id="11" name="Rechthoek 3"/>
          <p:cNvSpPr/>
          <p:nvPr/>
        </p:nvSpPr>
        <p:spPr>
          <a:xfrm>
            <a:off x="983432" y="1125538"/>
            <a:ext cx="3433269" cy="176397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36000" bIns="36000" rtlCol="0" anchor="ctr" anchorCtr="0">
            <a:noAutofit/>
          </a:bodyPr>
          <a:lstStyle/>
          <a:p>
            <a:pPr algn="ctr"/>
            <a:r>
              <a:rPr lang="en-GB" sz="1400" noProof="0" dirty="0">
                <a:solidFill>
                  <a:schemeClr val="bg2"/>
                </a:solidFill>
              </a:rPr>
              <a:t>Do you want to </a:t>
            </a:r>
            <a:r>
              <a:rPr lang="en-GB" sz="1400" b="1" u="sng" noProof="0" dirty="0">
                <a:solidFill>
                  <a:schemeClr val="bg2"/>
                </a:solidFill>
              </a:rPr>
              <a:t>print</a:t>
            </a:r>
            <a:r>
              <a:rPr lang="en-GB" sz="1400" noProof="0" dirty="0">
                <a:solidFill>
                  <a:schemeClr val="bg2"/>
                </a:solidFill>
              </a:rPr>
              <a:t> your </a:t>
            </a:r>
            <a:r>
              <a:rPr lang="en-GB" sz="1400" noProof="0" dirty="0" err="1">
                <a:solidFill>
                  <a:schemeClr val="bg2"/>
                </a:solidFill>
              </a:rPr>
              <a:t>Powerpoint</a:t>
            </a:r>
            <a:r>
              <a:rPr lang="en-GB" sz="1400" noProof="0" dirty="0">
                <a:solidFill>
                  <a:schemeClr val="bg2"/>
                </a:solidFill>
              </a:rPr>
              <a:t>, </a:t>
            </a:r>
          </a:p>
          <a:p>
            <a:pPr algn="ctr"/>
            <a:r>
              <a:rPr lang="en-GB" sz="1400" dirty="0">
                <a:solidFill>
                  <a:schemeClr val="bg2"/>
                </a:solidFill>
              </a:rPr>
              <a:t>or do you have a lot of text?</a:t>
            </a:r>
            <a:endParaRPr lang="en-GB" sz="1400" noProof="0" dirty="0">
              <a:solidFill>
                <a:schemeClr val="bg2"/>
              </a:solidFill>
            </a:endParaRPr>
          </a:p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1400" noProof="0" dirty="0">
                <a:solidFill>
                  <a:srgbClr val="911D45"/>
                </a:solidFill>
              </a:rPr>
              <a:t>If so, please use the Loyens &amp; Loeff </a:t>
            </a:r>
            <a:br>
              <a:rPr lang="en-GB" sz="1400" noProof="0" dirty="0">
                <a:solidFill>
                  <a:srgbClr val="911D45"/>
                </a:solidFill>
              </a:rPr>
            </a:br>
            <a:r>
              <a:rPr lang="en-GB" sz="1400" b="1" noProof="0" dirty="0">
                <a:solidFill>
                  <a:srgbClr val="911D45"/>
                </a:solidFill>
              </a:rPr>
              <a:t>A4 BOOKLET Start Template </a:t>
            </a:r>
            <a:br>
              <a:rPr lang="en-GB" sz="1400" b="1" noProof="0" dirty="0">
                <a:solidFill>
                  <a:srgbClr val="911D45"/>
                </a:solidFill>
              </a:rPr>
            </a:br>
            <a:r>
              <a:rPr lang="en-GB" sz="1400" noProof="0" dirty="0">
                <a:solidFill>
                  <a:srgbClr val="911D45"/>
                </a:solidFill>
              </a:rPr>
              <a:t>rather than this template!</a:t>
            </a:r>
          </a:p>
          <a:p>
            <a:pPr algn="ctr"/>
            <a:endParaRPr lang="en-GB" sz="1400" b="1" dirty="0">
              <a:solidFill>
                <a:schemeClr val="bg2"/>
              </a:solidFill>
            </a:endParaRPr>
          </a:p>
          <a:p>
            <a:pPr algn="ctr"/>
            <a:r>
              <a:rPr lang="en-GB" sz="1000" noProof="0" dirty="0">
                <a:solidFill>
                  <a:schemeClr val="accent4"/>
                </a:solidFill>
              </a:rPr>
              <a:t>Delete after reading</a:t>
            </a:r>
          </a:p>
        </p:txBody>
      </p:sp>
      <p:pic>
        <p:nvPicPr>
          <p:cNvPr id="8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5" b="27645"/>
          <a:stretch>
            <a:fillRect/>
          </a:stretch>
        </p:blipFill>
        <p:spPr>
          <a:xfrm>
            <a:off x="300038" y="296862"/>
            <a:ext cx="11591925" cy="3887788"/>
          </a:xfrm>
          <a:custGeom>
            <a:avLst/>
            <a:gdLst>
              <a:gd name="connsiteX0" fmla="*/ 0 w 11591925"/>
              <a:gd name="connsiteY0" fmla="*/ 0 h 3887788"/>
              <a:gd name="connsiteX1" fmla="*/ 11591925 w 11591925"/>
              <a:gd name="connsiteY1" fmla="*/ 0 h 3887788"/>
              <a:gd name="connsiteX2" fmla="*/ 11591925 w 11591925"/>
              <a:gd name="connsiteY2" fmla="*/ 2888616 h 3887788"/>
              <a:gd name="connsiteX3" fmla="*/ 9524399 w 11591925"/>
              <a:gd name="connsiteY3" fmla="*/ 2888616 h 3887788"/>
              <a:gd name="connsiteX4" fmla="*/ 9296970 w 11591925"/>
              <a:gd name="connsiteY4" fmla="*/ 2888616 h 3887788"/>
              <a:gd name="connsiteX5" fmla="*/ 8968728 w 11591925"/>
              <a:gd name="connsiteY5" fmla="*/ 3388837 h 3887788"/>
              <a:gd name="connsiteX6" fmla="*/ 8719373 w 11591925"/>
              <a:gd name="connsiteY6" fmla="*/ 3869419 h 3887788"/>
              <a:gd name="connsiteX7" fmla="*/ 8664711 w 11591925"/>
              <a:gd name="connsiteY7" fmla="*/ 3887788 h 3887788"/>
              <a:gd name="connsiteX8" fmla="*/ 0 w 11591925"/>
              <a:gd name="connsiteY8" fmla="*/ 3887788 h 388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91925" h="3887788">
                <a:moveTo>
                  <a:pt x="0" y="0"/>
                </a:moveTo>
                <a:lnTo>
                  <a:pt x="11591925" y="0"/>
                </a:lnTo>
                <a:lnTo>
                  <a:pt x="11591925" y="2888616"/>
                </a:lnTo>
                <a:lnTo>
                  <a:pt x="9524399" y="2888616"/>
                </a:lnTo>
                <a:lnTo>
                  <a:pt x="9296970" y="2888616"/>
                </a:lnTo>
                <a:cubicBezTo>
                  <a:pt x="8968728" y="2888616"/>
                  <a:pt x="8968728" y="3108739"/>
                  <a:pt x="8968728" y="3388837"/>
                </a:cubicBezTo>
                <a:cubicBezTo>
                  <a:pt x="8968728" y="3671982"/>
                  <a:pt x="8850137" y="3813338"/>
                  <a:pt x="8719373" y="3869419"/>
                </a:cubicBezTo>
                <a:lnTo>
                  <a:pt x="8664711" y="3887788"/>
                </a:lnTo>
                <a:lnTo>
                  <a:pt x="0" y="3887788"/>
                </a:lnTo>
                <a:close/>
              </a:path>
            </a:pathLst>
          </a:custGeom>
        </p:spPr>
      </p:pic>
      <p:sp>
        <p:nvSpPr>
          <p:cNvPr id="2" name="TextBox 1"/>
          <p:cNvSpPr txBox="1"/>
          <p:nvPr/>
        </p:nvSpPr>
        <p:spPr>
          <a:xfrm>
            <a:off x="983431" y="5873616"/>
            <a:ext cx="4825231" cy="242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dirty="0">
                <a:solidFill>
                  <a:schemeClr val="bg2"/>
                </a:solidFill>
              </a:rPr>
              <a:t>Geneva, Switzerland, 8 November 2018 - Kim Lucassen and Aurélien Pasquier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00393" y="4329096"/>
            <a:ext cx="259160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Data Protection &amp; Privacy</a:t>
            </a:r>
          </a:p>
        </p:txBody>
      </p:sp>
    </p:spTree>
    <p:extLst>
      <p:ext uri="{BB962C8B-B14F-4D97-AF65-F5344CB8AC3E}">
        <p14:creationId xmlns:p14="http://schemas.microsoft.com/office/powerpoint/2010/main" val="34824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65078" y="3589425"/>
            <a:ext cx="6860646" cy="443198"/>
          </a:xfrm>
        </p:spPr>
        <p:txBody>
          <a:bodyPr/>
          <a:lstStyle/>
          <a:p>
            <a:r>
              <a:rPr lang="en-GB" dirty="0"/>
              <a:t>Keynote</a:t>
            </a:r>
          </a:p>
        </p:txBody>
      </p:sp>
    </p:spTree>
    <p:extLst>
      <p:ext uri="{BB962C8B-B14F-4D97-AF65-F5344CB8AC3E}">
        <p14:creationId xmlns:p14="http://schemas.microsoft.com/office/powerpoint/2010/main" val="308584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0" b="5694"/>
          <a:stretch/>
        </p:blipFill>
        <p:spPr bwMode="auto">
          <a:xfrm rot="21161748">
            <a:off x="110852" y="2886632"/>
            <a:ext cx="5988169" cy="138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039" y="296863"/>
            <a:ext cx="8892306" cy="387798"/>
          </a:xfrm>
        </p:spPr>
        <p:txBody>
          <a:bodyPr/>
          <a:lstStyle/>
          <a:p>
            <a:r>
              <a:rPr lang="en-GB" dirty="0"/>
              <a:t>1. Introduction to GDPR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3546"/>
          <a:stretch/>
        </p:blipFill>
        <p:spPr bwMode="auto">
          <a:xfrm rot="21437034">
            <a:off x="6591780" y="1650201"/>
            <a:ext cx="4498729" cy="127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/>
          <a:stretch/>
        </p:blipFill>
        <p:spPr bwMode="auto">
          <a:xfrm rot="245638">
            <a:off x="6587538" y="5664344"/>
            <a:ext cx="5101689" cy="84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" t="39100" r="4600" b="10408"/>
          <a:stretch/>
        </p:blipFill>
        <p:spPr bwMode="auto">
          <a:xfrm>
            <a:off x="479376" y="4660950"/>
            <a:ext cx="5012784" cy="142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r="4585" b="7881"/>
          <a:stretch/>
        </p:blipFill>
        <p:spPr bwMode="auto">
          <a:xfrm>
            <a:off x="586493" y="1304764"/>
            <a:ext cx="4681415" cy="128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7" b="7980"/>
          <a:stretch/>
        </p:blipFill>
        <p:spPr bwMode="auto">
          <a:xfrm>
            <a:off x="4618027" y="1011686"/>
            <a:ext cx="7236804" cy="58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237" y="3295322"/>
            <a:ext cx="5142101" cy="207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65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316" y="1136969"/>
            <a:ext cx="2632793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1384" y="1232756"/>
            <a:ext cx="8208962" cy="4708981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dirty="0"/>
              <a:t>Why has GDPR compliance become a boardroom topic?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lvl="2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/>
              <a:t> Reputational damages, claims for damages, criminal sanctions</a:t>
            </a:r>
          </a:p>
          <a:p>
            <a:pPr marL="357188" lvl="2" inden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GB" dirty="0"/>
          </a:p>
          <a:p>
            <a:pPr lvl="2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dirty="0"/>
              <a:t> Fines up to </a:t>
            </a:r>
            <a:r>
              <a:rPr lang="en-GB" b="1" dirty="0"/>
              <a:t>20,000,000 EUR of 4% of total worldwide annual turnover</a:t>
            </a:r>
            <a:br>
              <a:rPr lang="en-GB" dirty="0"/>
            </a:br>
            <a:endParaRPr lang="en-GB" dirty="0"/>
          </a:p>
          <a:p>
            <a:pPr marL="657225" lvl="1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6" name="Picture 2" descr="Afbeeldingsresultaat voor icon fin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72" y="4724903"/>
            <a:ext cx="1666156" cy="166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689140"/>
            <a:ext cx="1783469" cy="170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0039" y="296863"/>
            <a:ext cx="8892306" cy="387798"/>
          </a:xfrm>
        </p:spPr>
        <p:txBody>
          <a:bodyPr/>
          <a:lstStyle/>
          <a:p>
            <a:r>
              <a:rPr lang="en-GB" dirty="0"/>
              <a:t> 1. Introduction to GDPR</a:t>
            </a:r>
          </a:p>
        </p:txBody>
      </p:sp>
    </p:spTree>
    <p:extLst>
      <p:ext uri="{BB962C8B-B14F-4D97-AF65-F5344CB8AC3E}">
        <p14:creationId xmlns:p14="http://schemas.microsoft.com/office/powerpoint/2010/main" val="25792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Applicability of the GDPR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00039" y="908720"/>
            <a:ext cx="8892306" cy="253915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GB" u="sng" dirty="0"/>
              <a:t>Material scope</a:t>
            </a:r>
            <a:r>
              <a:rPr lang="en-GB" dirty="0"/>
              <a:t> (Art. 2)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None/>
            </a:pPr>
            <a:endParaRPr lang="en-GB" sz="1800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GB" sz="1800" dirty="0"/>
              <a:t>Processing of </a:t>
            </a:r>
            <a:r>
              <a:rPr lang="en-GB" sz="1800" b="1" dirty="0"/>
              <a:t>personal data </a:t>
            </a:r>
            <a:r>
              <a:rPr lang="en-GB" sz="1800" dirty="0"/>
              <a:t>wholly or partly by automated means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</a:pPr>
            <a:endParaRPr lang="en-GB" sz="1800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GB" sz="1800" dirty="0"/>
              <a:t>Processing other than by automated means of personal data which (are intended to) form part of a </a:t>
            </a:r>
            <a:r>
              <a:rPr lang="en-GB" sz="1800" u="sng" dirty="0"/>
              <a:t>filing system</a:t>
            </a:r>
            <a:r>
              <a:rPr lang="en-GB" sz="1800" dirty="0"/>
              <a:t>.</a:t>
            </a:r>
          </a:p>
        </p:txBody>
      </p:sp>
      <p:pic>
        <p:nvPicPr>
          <p:cNvPr id="2050" name="Picture 2" descr="Afbeeldingsresultaat voor icon data process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2" y="3762184"/>
            <a:ext cx="4598498" cy="258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7227" y="3810629"/>
            <a:ext cx="520877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2"/>
                </a:solidFill>
              </a:rPr>
              <a:t>Processing: </a:t>
            </a:r>
            <a:r>
              <a:rPr lang="en-GB" sz="1400" dirty="0">
                <a:solidFill>
                  <a:schemeClr val="tx2"/>
                </a:solidFill>
              </a:rPr>
              <a:t>any operation performed on personal data, whether or not by automated means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2"/>
                </a:solidFill>
              </a:rPr>
              <a:t>Personal data</a:t>
            </a:r>
            <a:r>
              <a:rPr lang="en-GB" sz="1400" dirty="0">
                <a:solidFill>
                  <a:schemeClr val="tx2"/>
                </a:solidFill>
              </a:rPr>
              <a:t>: any information relating to an identified or identifiable natural person, the </a:t>
            </a:r>
            <a:r>
              <a:rPr lang="en-GB" sz="1400" dirty="0">
                <a:solidFill>
                  <a:schemeClr val="accent2"/>
                </a:solidFill>
              </a:rPr>
              <a:t>data subject</a:t>
            </a:r>
            <a:r>
              <a:rPr lang="en-GB" sz="1400" dirty="0">
                <a:solidFill>
                  <a:schemeClr val="tx2"/>
                </a:solidFill>
              </a:rPr>
              <a:t>, one who can be identified, directly or  indirectly, in particular by reference to an identifier such as a name, identification number, location data, etc.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tx2"/>
              </a:solidFill>
            </a:endParaRPr>
          </a:p>
        </p:txBody>
      </p:sp>
      <p:pic>
        <p:nvPicPr>
          <p:cNvPr id="7" name="Picture 2" descr="Afbeeldingsresultaat voor passport ic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0" y="3807042"/>
            <a:ext cx="502261" cy="3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26" y="4257092"/>
            <a:ext cx="403653" cy="36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7" y="4676087"/>
            <a:ext cx="450994" cy="506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Afbeeldingsresultaat voor icon phone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76" y="5267114"/>
            <a:ext cx="389959" cy="38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Afbeeldingsresultaat voor icon social identity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9" y="5806465"/>
            <a:ext cx="708531" cy="50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8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180" y="1664804"/>
            <a:ext cx="4399704" cy="386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8138" y="1074028"/>
            <a:ext cx="7356588" cy="5683607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None/>
            </a:pPr>
            <a:r>
              <a:rPr lang="en-GB" u="sng" dirty="0"/>
              <a:t>Territorial scope</a:t>
            </a:r>
            <a:r>
              <a:rPr lang="en-GB" dirty="0"/>
              <a:t> (Art. 3)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GB" sz="1800" b="1" dirty="0"/>
              <a:t>Establishment</a:t>
            </a:r>
            <a:r>
              <a:rPr lang="en-GB" sz="1800" dirty="0"/>
              <a:t> of </a:t>
            </a:r>
            <a:r>
              <a:rPr lang="en-GB" sz="1800" b="1" dirty="0"/>
              <a:t>Controller</a:t>
            </a:r>
            <a:r>
              <a:rPr lang="en-GB" sz="1800" dirty="0"/>
              <a:t> or </a:t>
            </a:r>
            <a:r>
              <a:rPr lang="en-GB" sz="1800" b="1" dirty="0"/>
              <a:t>Processor</a:t>
            </a:r>
            <a:r>
              <a:rPr lang="en-GB" sz="1800" dirty="0"/>
              <a:t> in the EU (regardless of whether the processing takes place in the EU or not)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</a:pPr>
            <a:endParaRPr lang="en-GB" sz="1800" dirty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</a:pPr>
            <a:r>
              <a:rPr lang="en-GB" sz="1800" b="1" dirty="0"/>
              <a:t>Processing activities </a:t>
            </a:r>
            <a:r>
              <a:rPr lang="en-GB" sz="1800" dirty="0"/>
              <a:t>by a  controller or processor </a:t>
            </a:r>
            <a:r>
              <a:rPr lang="en-GB" sz="1800" b="1" dirty="0"/>
              <a:t>outside of the EU </a:t>
            </a:r>
            <a:r>
              <a:rPr lang="en-GB" sz="1800" dirty="0"/>
              <a:t>which are related to:  </a:t>
            </a:r>
          </a:p>
          <a:p>
            <a:pPr marL="788987" lvl="1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The </a:t>
            </a:r>
            <a:r>
              <a:rPr lang="en-GB" sz="1800" b="1" dirty="0"/>
              <a:t>offering</a:t>
            </a:r>
            <a:r>
              <a:rPr lang="en-GB" sz="1800" dirty="0"/>
              <a:t> of </a:t>
            </a:r>
            <a:r>
              <a:rPr lang="en-GB" sz="1800" b="1" dirty="0"/>
              <a:t>goods or services </a:t>
            </a:r>
            <a:r>
              <a:rPr lang="en-GB" sz="1800" dirty="0"/>
              <a:t>to individuals in the EU (irrespective of whether payment by the data subject is required); </a:t>
            </a:r>
          </a:p>
          <a:p>
            <a:pPr marL="788987" lvl="1" indent="-3429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GB" sz="1800" dirty="0"/>
              <a:t>The </a:t>
            </a:r>
            <a:r>
              <a:rPr lang="en-GB" sz="1800" b="1" dirty="0"/>
              <a:t>monitoring of individuals’ behaviour </a:t>
            </a:r>
            <a:r>
              <a:rPr lang="en-GB" sz="1800" dirty="0"/>
              <a:t>in the EU. </a:t>
            </a:r>
          </a:p>
          <a:p>
            <a:pPr marL="1346200" lvl="3" indent="0">
              <a:lnSpc>
                <a:spcPct val="150000"/>
              </a:lnSpc>
              <a:spcBef>
                <a:spcPts val="0"/>
              </a:spcBef>
              <a:buNone/>
            </a:pPr>
            <a:endParaRPr lang="en-GB" sz="1600" i="1" dirty="0">
              <a:sym typeface="Wingdings" panose="05000000000000000000" pitchFamily="2" charset="2"/>
            </a:endParaRPr>
          </a:p>
          <a:p>
            <a:pPr marL="1346200" lvl="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600" i="1" dirty="0">
                <a:solidFill>
                  <a:srgbClr val="00B0F0"/>
                </a:solidFill>
                <a:sym typeface="Wingdings" panose="05000000000000000000" pitchFamily="2" charset="2"/>
              </a:rPr>
              <a:t></a:t>
            </a:r>
            <a:r>
              <a:rPr lang="en-GB" sz="1600" i="1" dirty="0">
                <a:sym typeface="Wingdings" panose="05000000000000000000" pitchFamily="2" charset="2"/>
              </a:rPr>
              <a:t> When situated outside of the EU the controller or processor must appoint a </a:t>
            </a:r>
            <a:r>
              <a:rPr lang="en-GB" sz="1600" b="1" i="1" dirty="0">
                <a:sym typeface="Wingdings" panose="05000000000000000000" pitchFamily="2" charset="2"/>
              </a:rPr>
              <a:t>Representative</a:t>
            </a:r>
            <a:endParaRPr lang="en-GB" sz="1600" i="1" dirty="0"/>
          </a:p>
          <a:p>
            <a:endParaRPr lang="en-GB" sz="1800" b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Applicability of the GDPR</a:t>
            </a:r>
          </a:p>
        </p:txBody>
      </p:sp>
    </p:spTree>
    <p:extLst>
      <p:ext uri="{BB962C8B-B14F-4D97-AF65-F5344CB8AC3E}">
        <p14:creationId xmlns:p14="http://schemas.microsoft.com/office/powerpoint/2010/main" val="282335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9" y="296863"/>
            <a:ext cx="8892306" cy="775597"/>
          </a:xfrm>
        </p:spPr>
        <p:txBody>
          <a:bodyPr/>
          <a:lstStyle/>
          <a:p>
            <a:r>
              <a:rPr lang="en-GB" dirty="0"/>
              <a:t>2. So why is GDPR relevant for a Swiss company?</a:t>
            </a:r>
            <a:br>
              <a:rPr lang="en-GB" dirty="0"/>
            </a:br>
            <a:endParaRPr lang="en-GB" dirty="0"/>
          </a:p>
        </p:txBody>
      </p:sp>
      <p:sp>
        <p:nvSpPr>
          <p:cNvPr id="5" name="Text Placeholder 6"/>
          <p:cNvSpPr txBox="1">
            <a:spLocks noGrp="1"/>
          </p:cNvSpPr>
          <p:nvPr>
            <p:ph type="body" sz="quarter" idx="13"/>
          </p:nvPr>
        </p:nvSpPr>
        <p:spPr>
          <a:xfrm>
            <a:off x="407368" y="1124744"/>
            <a:ext cx="8784257" cy="5391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2250" indent="-2222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1338" indent="-18415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98525" indent="-174625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GB" sz="2400" b="1" dirty="0"/>
              <a:t>GDPR may also apply to companies </a:t>
            </a:r>
            <a:r>
              <a:rPr lang="en-GB" sz="2400" b="1" dirty="0">
                <a:solidFill>
                  <a:srgbClr val="00B0F0"/>
                </a:solidFill>
              </a:rPr>
              <a:t>outside of the EU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GB" sz="2000" dirty="0"/>
              <a:t>Non-compliance may have the following consequences: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Reputational and financial damages 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Fines up to 20,000,000 EUR of 4% of total worldwide annual turnover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Data subjects may sue for damages 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Can the DPA impose other measures such as an order subject to a penalty for non-compliance or take other administrative enforcement actions?</a:t>
            </a:r>
          </a:p>
          <a:p>
            <a:pPr lvl="3">
              <a:lnSpc>
                <a:spcPct val="150000"/>
              </a:lnSpc>
              <a:spcBef>
                <a:spcPts val="0"/>
              </a:spcBef>
            </a:pPr>
            <a:r>
              <a:rPr lang="en-GB" dirty="0"/>
              <a:t>May the DPA impose administrative measures on the companies but also on board members and </a:t>
            </a:r>
            <a:r>
              <a:rPr lang="en-GB" i="1" dirty="0"/>
              <a:t>de facto </a:t>
            </a:r>
            <a:r>
              <a:rPr lang="en-GB" dirty="0"/>
              <a:t>directors? 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GB" sz="2400" b="1" dirty="0"/>
              <a:t>GDPR will give you a </a:t>
            </a:r>
            <a:r>
              <a:rPr lang="en-GB" sz="2400" b="1" dirty="0">
                <a:solidFill>
                  <a:srgbClr val="00B0F0"/>
                </a:solidFill>
              </a:rPr>
              <a:t>head start </a:t>
            </a:r>
            <a:r>
              <a:rPr lang="en-GB" sz="2400" b="1" dirty="0"/>
              <a:t>for compliance with the </a:t>
            </a:r>
            <a:r>
              <a:rPr lang="en-GB" sz="2400" b="1" dirty="0">
                <a:solidFill>
                  <a:srgbClr val="00B0F0"/>
                </a:solidFill>
              </a:rPr>
              <a:t>Swiss</a:t>
            </a:r>
            <a:r>
              <a:rPr lang="en-GB" sz="2400" b="1" dirty="0"/>
              <a:t> </a:t>
            </a:r>
            <a:r>
              <a:rPr lang="en-GB" sz="2400" b="1" dirty="0">
                <a:solidFill>
                  <a:srgbClr val="00B0F0"/>
                </a:solidFill>
              </a:rPr>
              <a:t>Federal Act on Data Protection </a:t>
            </a:r>
            <a:r>
              <a:rPr lang="en-GB" sz="2400" b="1" dirty="0"/>
              <a:t>(‘D-DPA’) </a:t>
            </a:r>
          </a:p>
          <a:p>
            <a:pPr marL="0" lvl="1" indent="0">
              <a:buNone/>
            </a:pPr>
            <a:endParaRPr lang="en-GB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64" y="2271936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nternetveiligheid, Beveiliging, Slot"/>
          <p:cNvPicPr/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98" y="3316052"/>
            <a:ext cx="1233146" cy="1152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519" y="1340768"/>
            <a:ext cx="859160" cy="85916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77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2" b="15432"/>
          <a:stretch>
            <a:fillRect/>
          </a:stretch>
        </p:blipFill>
        <p:spPr/>
      </p:pic>
      <p:sp>
        <p:nvSpPr>
          <p:cNvPr id="2" name="TextBox 1"/>
          <p:cNvSpPr txBox="1"/>
          <p:nvPr/>
        </p:nvSpPr>
        <p:spPr>
          <a:xfrm>
            <a:off x="990962" y="5589240"/>
            <a:ext cx="6300700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Join us for the round table &amp; discussion!</a:t>
            </a:r>
          </a:p>
        </p:txBody>
      </p:sp>
    </p:spTree>
    <p:extLst>
      <p:ext uri="{BB962C8B-B14F-4D97-AF65-F5344CB8AC3E}">
        <p14:creationId xmlns:p14="http://schemas.microsoft.com/office/powerpoint/2010/main" val="241662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4e4dc6c55e095a527e77fded159d639b59c1e"/>
</p:tagLst>
</file>

<file path=ppt/theme/theme1.xml><?xml version="1.0" encoding="utf-8"?>
<a:theme xmlns:a="http://schemas.openxmlformats.org/drawingml/2006/main" name="Loyens Loeff">
  <a:themeElements>
    <a:clrScheme name="LOYENS &amp; LOEFF January 2018">
      <a:dk1>
        <a:srgbClr val="000000"/>
      </a:dk1>
      <a:lt1>
        <a:sysClr val="window" lastClr="FFFFFF"/>
      </a:lt1>
      <a:dk2>
        <a:srgbClr val="333333"/>
      </a:dk2>
      <a:lt2>
        <a:srgbClr val="06357A"/>
      </a:lt2>
      <a:accent1>
        <a:srgbClr val="06357A"/>
      </a:accent1>
      <a:accent2>
        <a:srgbClr val="00A2E0"/>
      </a:accent2>
      <a:accent3>
        <a:srgbClr val="80D1F0"/>
      </a:accent3>
      <a:accent4>
        <a:srgbClr val="7F7F7F"/>
      </a:accent4>
      <a:accent5>
        <a:srgbClr val="B6B6B6"/>
      </a:accent5>
      <a:accent6>
        <a:srgbClr val="D8D8D8"/>
      </a:accent6>
      <a:hlink>
        <a:srgbClr val="06357A"/>
      </a:hlink>
      <a:folHlink>
        <a:srgbClr val="5285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72000" tIns="72000" rIns="72000" bIns="72000" rtlCol="0" anchor="ctr"/>
      <a:lstStyle>
        <a:defPPr algn="ctr"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Green">
      <a:srgbClr val="00A18E"/>
    </a:custClr>
    <a:custClr name="Pink">
      <a:srgbClr val="ED037C"/>
    </a:custClr>
    <a:custClr name="Moss green">
      <a:srgbClr val="909B5B"/>
    </a:custClr>
    <a:custClr name="Purple">
      <a:srgbClr val="A45580"/>
    </a:custClr>
    <a:custClr name="Grey blue">
      <a:srgbClr val="52859C"/>
    </a:custClr>
    <a:custClr name="Red">
      <a:srgbClr val="EF4135"/>
    </a:custClr>
    <a:custClr name="Amber">
      <a:srgbClr val="AA6E28"/>
    </a:custClr>
    <a:custClr name="Dark red">
      <a:srgbClr val="911D45"/>
    </a:custClr>
    <a:custClr name="Yellow">
      <a:srgbClr val="EAC600"/>
    </a:custClr>
    <a:custClr name="White">
      <a:srgbClr val="FFFFFF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Loyens Loeff</Template>
  <TotalTime>0</TotalTime>
  <Words>437</Words>
  <Application>Microsoft Macintosh PowerPoint</Application>
  <PresentationFormat>Widescreen</PresentationFormat>
  <Paragraphs>59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Courier New</vt:lpstr>
      <vt:lpstr>Wingdings</vt:lpstr>
      <vt:lpstr>Loyens Loeff</vt:lpstr>
      <vt:lpstr>General Data Protection Regulation</vt:lpstr>
      <vt:lpstr>Keynote</vt:lpstr>
      <vt:lpstr>1. Introduction to GDPR</vt:lpstr>
      <vt:lpstr> 1. Introduction to GDPR</vt:lpstr>
      <vt:lpstr>2. Applicability of the GDPR</vt:lpstr>
      <vt:lpstr>2. Applicability of the GDPR</vt:lpstr>
      <vt:lpstr>2. So why is GDPR relevant for a Swiss company?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Data Protection Regulation</dc:title>
  <dc:creator/>
  <cp:lastModifiedBy>Aleid Qaqaya de Jong van Coevorden</cp:lastModifiedBy>
  <cp:revision>1</cp:revision>
  <dcterms:created xsi:type="dcterms:W3CDTF">2018-11-06T17:09:00Z</dcterms:created>
  <dcterms:modified xsi:type="dcterms:W3CDTF">2018-11-07T09:56:15Z</dcterms:modified>
</cp:coreProperties>
</file>